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  <p:sldMasterId id="2147483690" r:id="rId4"/>
  </p:sldMasterIdLst>
  <p:notesMasterIdLst>
    <p:notesMasterId r:id="rId32"/>
  </p:notesMasterIdLst>
  <p:sldIdLst>
    <p:sldId id="256" r:id="rId5"/>
    <p:sldId id="257" r:id="rId6"/>
    <p:sldId id="280" r:id="rId7"/>
    <p:sldId id="281" r:id="rId8"/>
    <p:sldId id="260" r:id="rId9"/>
    <p:sldId id="285" r:id="rId10"/>
    <p:sldId id="282" r:id="rId11"/>
    <p:sldId id="295" r:id="rId12"/>
    <p:sldId id="271" r:id="rId13"/>
    <p:sldId id="302" r:id="rId14"/>
    <p:sldId id="278" r:id="rId15"/>
    <p:sldId id="303" r:id="rId16"/>
    <p:sldId id="312" r:id="rId17"/>
    <p:sldId id="304" r:id="rId18"/>
    <p:sldId id="308" r:id="rId19"/>
    <p:sldId id="307" r:id="rId20"/>
    <p:sldId id="309" r:id="rId21"/>
    <p:sldId id="313" r:id="rId22"/>
    <p:sldId id="277" r:id="rId23"/>
    <p:sldId id="296" r:id="rId24"/>
    <p:sldId id="267" r:id="rId25"/>
    <p:sldId id="275" r:id="rId26"/>
    <p:sldId id="264" r:id="rId27"/>
    <p:sldId id="311" r:id="rId28"/>
    <p:sldId id="298" r:id="rId29"/>
    <p:sldId id="299" r:id="rId30"/>
    <p:sldId id="300" r:id="rId31"/>
  </p:sldIdLst>
  <p:sldSz cx="9906000" cy="6858000" type="A4"/>
  <p:notesSz cx="6797675" cy="9928225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B2E4936-392D-418C-BC56-B68B0811EDE6}">
          <p14:sldIdLst>
            <p14:sldId id="256"/>
            <p14:sldId id="257"/>
            <p14:sldId id="280"/>
            <p14:sldId id="281"/>
            <p14:sldId id="260"/>
            <p14:sldId id="285"/>
            <p14:sldId id="282"/>
            <p14:sldId id="295"/>
            <p14:sldId id="271"/>
            <p14:sldId id="302"/>
            <p14:sldId id="278"/>
            <p14:sldId id="303"/>
            <p14:sldId id="312"/>
            <p14:sldId id="304"/>
            <p14:sldId id="308"/>
            <p14:sldId id="307"/>
            <p14:sldId id="309"/>
            <p14:sldId id="313"/>
            <p14:sldId id="277"/>
            <p14:sldId id="296"/>
            <p14:sldId id="267"/>
            <p14:sldId id="275"/>
            <p14:sldId id="264"/>
            <p14:sldId id="311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7" autoAdjust="0"/>
    <p:restoredTop sz="95018" autoAdjust="0"/>
  </p:normalViewPr>
  <p:slideViewPr>
    <p:cSldViewPr>
      <p:cViewPr varScale="1">
        <p:scale>
          <a:sx n="112" d="100"/>
          <a:sy n="112" d="100"/>
        </p:scale>
        <p:origin x="1518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ЧС на территории Рамонского муниципального района Воронежской области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9-47BC-8419-3A47ED3BD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566656"/>
        <c:axId val="134568192"/>
      </c:barChart>
      <c:catAx>
        <c:axId val="1345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68192"/>
        <c:crosses val="autoZero"/>
        <c:auto val="1"/>
        <c:lblAlgn val="ctr"/>
        <c:lblOffset val="100"/>
        <c:noMultiLvlLbl val="0"/>
      </c:catAx>
      <c:valAx>
        <c:axId val="134568192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66656"/>
        <c:crosses val="autoZero"/>
        <c:crossBetween val="between"/>
        <c:majorUnit val="1"/>
        <c:min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Объем финансирования развития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ЕДДС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 развития ЕДДС по годам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2-4933-9929-072334793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3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9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2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1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62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38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57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90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34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19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93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14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39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6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7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1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jpeg"/><Relationship Id="rId7" Type="http://schemas.openxmlformats.org/officeDocument/2006/relationships/image" Target="../media/image2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___Microsoft_PowerPoint.ppt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1" descr="флаг МЧС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586" y="-232371"/>
            <a:ext cx="3426699" cy="25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116632"/>
            <a:ext cx="1539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0460" y="2636912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единой дежурно-диспетчерской службы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Рамонского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ОРГАНИЗАЦИЯ МЕЖВЕДОМСТВЕННОГО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706372"/>
              </p:ext>
            </p:extLst>
          </p:nvPr>
        </p:nvGraphicFramePr>
        <p:xfrm>
          <a:off x="95201" y="979259"/>
          <a:ext cx="9687049" cy="2431720"/>
        </p:xfrm>
        <a:graphic>
          <a:graphicData uri="http://schemas.openxmlformats.org/drawingml/2006/table">
            <a:tbl>
              <a:tblPr/>
              <a:tblGrid>
                <a:gridCol w="183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55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ФОИВ и другие ведомства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Структурное подразделение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Орган повседневного управления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Конференцсвязь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Наличие нормативной базы взаимодействия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Состояние информационно-технического взаимодействия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ВКС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аудио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Соглашения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Регламенты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Алгоритм (инструкции)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Наличие информационных систем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Доступ ЕДДС к информационным системам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33"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СОСТАВ ТЕРРИТОРИАЛЬНЫХ ПОДРАЗДЕЛЕНИЙ ФОИВ НЕ ВХОДЯЩИХ В РСЧС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ОАО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«Газпром газораспределений-Воронежский»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ОАО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«Газпром газораспределений –Воронежский « в р. п. Рамонь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СГБУ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«Воронеж лесопожарный центр»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СГБУ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«Воронеж лесопожарный центр»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ОАО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«</a:t>
                      </a:r>
                      <a:r>
                        <a:rPr lang="ru-RU" sz="9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МРСК-Центра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» Воронежэнерго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Рамонский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РЭС филиала ОАО «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МРСК-Центра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» Воронежэнерго»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…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1" algn="l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9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Итого ФОИВ вне РСЧС —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общее количество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3,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– 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ОРГАНИЗАЦИЯ МЕЖВЕДОМСТВЕННОГО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11707"/>
              </p:ext>
            </p:extLst>
          </p:nvPr>
        </p:nvGraphicFramePr>
        <p:xfrm>
          <a:off x="95201" y="836712"/>
          <a:ext cx="9687049" cy="3239178"/>
        </p:xfrm>
        <a:graphic>
          <a:graphicData uri="http://schemas.openxmlformats.org/drawingml/2006/table">
            <a:tbl>
              <a:tblPr/>
              <a:tblGrid>
                <a:gridCol w="183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55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организации</a:t>
                      </a:r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Структурное подразделение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Орган повседневного управления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Конференцсвязь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Наличие нормативной базы взаимодействия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Состояние информационно-технического взаимодействия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ВКС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аудио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Соглашения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Регламенты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Алгоритм (инструкции)</a:t>
                      </a: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Наличие информационных систем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Доступ ЕДДС к информационным системам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33"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СОСТАВ ДЕЖУРНО-ДИСПЕТЧЕРСКИХ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СЛУЖБ Ф и ТП РСЧС, ОРГАНИЗАЦИЙ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ПСЧ-53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по охране Рамонского района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ДДС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ПСЧ-53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ОМВД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России по Рамонскому району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454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ДДС ОМВД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454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БУЗ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ВО «Рамонская РБ»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ДДС  СМП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ОАО «Газпром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газораспределений-Воронежский» в р. п. Рамонь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АДС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Рамонский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РЭС филиала  ОАО «МРСК-Центра» Воронежэнерго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ДДС ОВБ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Рамонский филиал ООО «Газпром теплоэнерго»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ДДС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…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9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Итого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ДДС — 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общее количество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6,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– 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ОБ ИНФОРМАЦИОННЫХ СИСТЕМАХ И РЕСУРСАХ ЕДДС РАМОНСКОГО МУНИЦИПАЛЬНОГО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81863"/>
              </p:ext>
            </p:extLst>
          </p:nvPr>
        </p:nvGraphicFramePr>
        <p:xfrm>
          <a:off x="0" y="1000108"/>
          <a:ext cx="9905999" cy="6490349"/>
        </p:xfrm>
        <a:graphic>
          <a:graphicData uri="http://schemas.openxmlformats.org/drawingml/2006/table">
            <a:tbl>
              <a:tblPr firstRow="1" bandRow="1"/>
              <a:tblGrid>
                <a:gridCol w="253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7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6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64"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Название информационной системы (информационного ресурса, СПО)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Принадлежность (ФОИВ, ОИВ, ОМСУ, ГУ МЧС России, организации, открытый ресурс; контактные данные)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Возможности ИС (ИР) </a:t>
                      </a:r>
                    </a:p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(Какие данные можно получить, функционал; под какой вид ЧС используется)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Ф.И.О. должностного лица, ответственного за применение ИС в ЕДДС (должность, телефон, электронная почта интернет)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Наличие доступа в ЕДДС (Адрес в сети Интернет/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выделенный канал, удаленный доступ, СПО, просмотр через ВКС; авторизация - логин/пароль)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Примечание</a:t>
                      </a:r>
                    </a:p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(текущее состояние, перспективы развития, возможность обмена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данными </a:t>
                      </a:r>
                    </a:p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 ГУ МЧС России)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40"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обеспечения вызова экстренных оперативных служб через единый номер 112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Система-112)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 ВО «Система-112 Воронежской области» (ОИВ)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82550" defTabSz="708025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Система-112 </a:t>
                      </a:r>
                      <a:r>
                        <a:rPr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обеспечивает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 </a:t>
                      </a:r>
                    </a:p>
                    <a:p>
                      <a:pPr marL="0" lvl="1" indent="82550" defTabSz="708025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 по номеру «112» вызовов (сообщений о происшествиях);</a:t>
                      </a:r>
                    </a:p>
                    <a:p>
                      <a:pPr marL="0" lvl="1" indent="82550" defTabSz="708025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от оператора связи сведений о местонахождении лица, обратившегося по номеру «112», и (или) абонентского устройства, с которого был осуществлен вызов (сообщение о происшествии), а также иных данных, необходимых для обеспечения реагирования по вызову (сообщению о происшествии);</a:t>
                      </a:r>
                    </a:p>
                    <a:p>
                      <a:pPr marL="0" lvl="1" indent="82550" defTabSz="708025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поступающей информации о происшествиях;</a:t>
                      </a:r>
                    </a:p>
                    <a:p>
                      <a:pPr marL="0" lvl="1" indent="82550" defTabSz="708025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направление информации о происшествиях, в том числе вызовов (сообщений о происшествиях), в дежурно-диспетчерские службы экстренных оперативных служб «01», «02», «03» в соответствии с их компетенцией для организации экстренного реагирования;</a:t>
                      </a:r>
                    </a:p>
                    <a:p>
                      <a:pPr marL="0" lvl="1" indent="82550" defTabSz="708025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дистанционной психологической поддержки лицу, обратившемуся по номеру «112»;</a:t>
                      </a:r>
                    </a:p>
                    <a:p>
                      <a:pPr marL="0" lvl="1" indent="82550" defTabSz="708025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автоматическое восстановление соединения с пользовательским (оконечным) оборудованием лица, обратившегося по номеру «112», в случае внезапного прерывания соединения;</a:t>
                      </a:r>
                    </a:p>
                    <a:p>
                      <a:pPr marL="0" lvl="1" indent="82550" defTabSz="708025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регистрация всех входящих и исходящих вызовов (сообщений о происшествиях) по номеру «112»;</a:t>
                      </a:r>
                    </a:p>
                    <a:p>
                      <a:pPr marL="0" lvl="1" indent="82550" defTabSz="708025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базы данных об основных характеристиках происшествий, о начале, завершении и об основных результатах экстренного реагирования на полученные вызовы (сообщения о происшествиях);</a:t>
                      </a:r>
                    </a:p>
                    <a:p>
                      <a:pPr marL="0" lvl="1" indent="82550" defTabSz="708025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приема вызовов (сообщений о происшествиях) на иностранных языках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ЕДДС при  МКУ «Служба по ХТО» Рамонского муниципального района Воронежской области</a:t>
                      </a:r>
                    </a:p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Бердникова О.И.</a:t>
                      </a:r>
                    </a:p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89525414801</a:t>
                      </a:r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Edds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ramon36@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пщммкт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.ru</a:t>
                      </a:r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Поток телефония</a:t>
                      </a:r>
                    </a:p>
                    <a:p>
                      <a:pPr algn="ctr" fontAlgn="b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Выход 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интернет</a:t>
                      </a:r>
                    </a:p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Программное обеспечение-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CoordCom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EN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Авторизация - логин/пароль</a:t>
                      </a:r>
                    </a:p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_Ram-edds-111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/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P@ssw0rd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Состояние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рабочее</a:t>
                      </a:r>
                      <a:endParaRPr lang="ru-RU" sz="10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endParaRPr lang="ru-RU" sz="10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Перспективы развития- информация отсутствует. </a:t>
                      </a: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b"/>
                      <a:endParaRPr lang="ru-RU" sz="10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Возможность обмена информацией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ГУ МЧС России по Воронежской области</a:t>
                      </a: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5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70867" y="1790601"/>
            <a:ext cx="9705528" cy="1757229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"/>
            <a:ext cx="9906000" cy="1015330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1072097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ОРГАНИЗАЦИИ УПРАВЛЕНИЯ 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ЗВЕНА ТП РСЧС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104815" y="5864474"/>
            <a:ext cx="9705528" cy="4169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70867" y="4914880"/>
            <a:ext cx="9705528" cy="8965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04815" y="3607495"/>
            <a:ext cx="9705528" cy="1258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576263" y="1078583"/>
            <a:ext cx="84042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70" tIns="10040" rIns="20070" bIns="10040" anchor="ctr"/>
          <a:lstStyle/>
          <a:p>
            <a:pPr algn="ctr" defTabSz="650875"/>
            <a:endParaRPr lang="ru-RU" sz="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 flipH="1">
            <a:off x="4191000" y="3607495"/>
            <a:ext cx="1143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СИЛЫ И СРЕДСТВА</a:t>
            </a: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 flipH="1">
            <a:off x="3328988" y="1835615"/>
            <a:ext cx="3189287" cy="1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ОРГАНЫ ПОВСЕДНЕВНОГО УПРАВЛЕНИЯ</a:t>
            </a: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 flipH="1">
            <a:off x="2351584" y="1078583"/>
            <a:ext cx="4940907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0843" tIns="20428" rIns="40843" bIns="20428" anchor="ctr"/>
          <a:lstStyle/>
          <a:p>
            <a:pPr algn="ctr" defTabSz="2628900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КЧС и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ПБ  Рамонского муниципального района  Бганцев Михаил Алексеевич. т.847340-2-34-69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 flipH="1">
            <a:off x="2360711" y="1500719"/>
            <a:ext cx="4931779" cy="249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2628900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Начальник сектора по ГО и ЧС Орлова Екатерина Алексеевна 8-47340-2-16-79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9"/>
          <p:cNvSpPr>
            <a:spLocks noChangeArrowheads="1"/>
          </p:cNvSpPr>
          <p:nvPr/>
        </p:nvSpPr>
        <p:spPr bwMode="auto">
          <a:xfrm flipH="1">
            <a:off x="3328988" y="974686"/>
            <a:ext cx="3189287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КООРДИНАЦИОННЫЙ ОРГАН</a:t>
            </a:r>
          </a:p>
        </p:txBody>
      </p:sp>
      <p:sp>
        <p:nvSpPr>
          <p:cNvPr id="105" name="Rectangle 20"/>
          <p:cNvSpPr>
            <a:spLocks noChangeArrowheads="1"/>
          </p:cNvSpPr>
          <p:nvPr/>
        </p:nvSpPr>
        <p:spPr bwMode="auto">
          <a:xfrm>
            <a:off x="166110" y="2437702"/>
            <a:ext cx="2872713" cy="34322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0070" tIns="10040" rIns="20070" bIns="10040" anchor="ctr"/>
          <a:lstStyle/>
          <a:p>
            <a:pPr algn="ctr" defTabSz="912813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Дежурная часть ОМВД  России по Рамонскому району        </a:t>
            </a:r>
          </a:p>
          <a:p>
            <a:pPr algn="ctr" defTabSz="912813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(3 чел 1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21"/>
          <p:cNvSpPr>
            <a:spLocks noChangeArrowheads="1"/>
          </p:cNvSpPr>
          <p:nvPr/>
        </p:nvSpPr>
        <p:spPr bwMode="auto">
          <a:xfrm>
            <a:off x="3457439" y="2360608"/>
            <a:ext cx="2705322" cy="34831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846" tIns="10040" rIns="11846" bIns="10040" anchor="ctr"/>
          <a:lstStyle/>
          <a:p>
            <a:pPr algn="ctr" defTabSz="912813">
              <a:lnSpc>
                <a:spcPct val="80000"/>
              </a:lnSpc>
            </a:pP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Дежурные по станциям скорой медицинской помощи- 1</a:t>
            </a:r>
          </a:p>
          <a:p>
            <a:pPr algn="ctr" defTabSz="912813">
              <a:lnSpc>
                <a:spcPct val="80000"/>
              </a:lnSpc>
            </a:pPr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танция- 3чел. 1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1886645" y="3004197"/>
            <a:ext cx="2304356" cy="31076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846" tIns="10040" rIns="11846" bIns="10040" anchor="ctr"/>
          <a:lstStyle/>
          <a:p>
            <a:pPr algn="ctr" defTabSz="912813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ДДС инженерной службы ЖКХ- нет 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23"/>
          <p:cNvSpPr>
            <a:spLocks noChangeArrowheads="1"/>
          </p:cNvSpPr>
          <p:nvPr/>
        </p:nvSpPr>
        <p:spPr bwMode="auto">
          <a:xfrm>
            <a:off x="3879208" y="2020347"/>
            <a:ext cx="1885658" cy="199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846" tIns="10040" rIns="11846" bIns="10040" anchor="ctr"/>
          <a:lstStyle/>
          <a:p>
            <a:pPr algn="ctr" defTabSz="912813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ЕДДС  Рамонского района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24"/>
          <p:cNvSpPr>
            <a:spLocks noChangeArrowheads="1"/>
          </p:cNvSpPr>
          <p:nvPr/>
        </p:nvSpPr>
        <p:spPr bwMode="auto">
          <a:xfrm>
            <a:off x="7003994" y="2333859"/>
            <a:ext cx="1645850" cy="3242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846" tIns="10040" rIns="11846" bIns="10040" anchor="ctr"/>
          <a:lstStyle/>
          <a:p>
            <a:pPr algn="ctr" defTabSz="912813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ж/д станции - нет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1469181" y="3798188"/>
            <a:ext cx="1243111" cy="37146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Администрация Рамонского района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26"/>
          <p:cNvSpPr>
            <a:spLocks noChangeArrowheads="1"/>
          </p:cNvSpPr>
          <p:nvPr/>
        </p:nvSpPr>
        <p:spPr bwMode="auto">
          <a:xfrm>
            <a:off x="4558619" y="3814183"/>
            <a:ext cx="1785825" cy="40780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Рамонский РЭС филиала ПАО «МРСК Центра»-»Воронежэнерго»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27"/>
          <p:cNvSpPr>
            <a:spLocks noChangeArrowheads="1"/>
          </p:cNvSpPr>
          <p:nvPr/>
        </p:nvSpPr>
        <p:spPr bwMode="auto">
          <a:xfrm>
            <a:off x="8533965" y="3789791"/>
            <a:ext cx="927695" cy="42024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ООО «Рута»</a:t>
            </a:r>
          </a:p>
        </p:txBody>
      </p:sp>
      <p:sp>
        <p:nvSpPr>
          <p:cNvPr id="113" name="Rectangle 28"/>
          <p:cNvSpPr>
            <a:spLocks noChangeArrowheads="1"/>
          </p:cNvSpPr>
          <p:nvPr/>
        </p:nvSpPr>
        <p:spPr bwMode="auto">
          <a:xfrm>
            <a:off x="2908176" y="3798188"/>
            <a:ext cx="1330534" cy="41184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ОМВД России по Рамонскому району</a:t>
            </a:r>
          </a:p>
        </p:txBody>
      </p:sp>
      <p:sp>
        <p:nvSpPr>
          <p:cNvPr id="114" name="Rectangle 29"/>
          <p:cNvSpPr>
            <a:spLocks noChangeArrowheads="1"/>
          </p:cNvSpPr>
          <p:nvPr/>
        </p:nvSpPr>
        <p:spPr bwMode="auto">
          <a:xfrm>
            <a:off x="6518275" y="3775903"/>
            <a:ext cx="1417996" cy="46094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Филиал ФБУЗ «Центр гигиены и эпидемиологии в Воронежской области» в Рамонском районе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848544" y="4303945"/>
            <a:ext cx="1038101" cy="41628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ЗАО «МТТС»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 flipH="1">
            <a:off x="3212306" y="4914880"/>
            <a:ext cx="3132138" cy="11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ликвидации ЧС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104815" y="5031015"/>
            <a:ext cx="1195388" cy="3825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Бригады скорой мед. помощи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(12 чел. 3 ед. техники)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Районная больница 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коек:взросл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/детей -110/15)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33"/>
          <p:cNvSpPr>
            <a:spLocks noChangeArrowheads="1"/>
          </p:cNvSpPr>
          <p:nvPr/>
        </p:nvSpPr>
        <p:spPr bwMode="auto">
          <a:xfrm>
            <a:off x="1635802" y="5031015"/>
            <a:ext cx="1195387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ЕДДС муниципального района 2/1 чел.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5205118" y="5030167"/>
            <a:ext cx="1139326" cy="38184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Оперативно выездная бригада (ОВБ) ( 2 чел. 1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Аварийно-восстановительная бригада (17 чел., 7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35"/>
          <p:cNvSpPr>
            <a:spLocks noChangeArrowheads="1"/>
          </p:cNvSpPr>
          <p:nvPr/>
        </p:nvSpPr>
        <p:spPr bwMode="auto">
          <a:xfrm>
            <a:off x="1138788" y="5440521"/>
            <a:ext cx="1195388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>
              <a:buFontTx/>
              <a:buChar char="•"/>
            </a:pPr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дорожно-восстановительная 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команда</a:t>
            </a:r>
          </a:p>
          <a:p>
            <a:pPr marL="53975" lvl="1" algn="ctr" defTabSz="2628900">
              <a:buFontTx/>
              <a:buChar char="•"/>
            </a:pP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(19 чел. 11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4298766" y="5412015"/>
            <a:ext cx="1317625" cy="4177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Коммунально-технические бригады – 5 бригад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(всего 48 чел, 23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едютех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37"/>
          <p:cNvSpPr>
            <a:spLocks noChangeArrowheads="1"/>
          </p:cNvSpPr>
          <p:nvPr/>
        </p:nvSpPr>
        <p:spPr bwMode="auto">
          <a:xfrm>
            <a:off x="6336506" y="5430371"/>
            <a:ext cx="1195388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АДС-2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(7 чел., 2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38"/>
          <p:cNvSpPr>
            <a:spLocks noChangeArrowheads="1"/>
          </p:cNvSpPr>
          <p:nvPr/>
        </p:nvSpPr>
        <p:spPr bwMode="auto">
          <a:xfrm flipH="1">
            <a:off x="3344917" y="5854412"/>
            <a:ext cx="3132138" cy="12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наблюдения и контроля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39"/>
          <p:cNvSpPr>
            <a:spLocks noChangeArrowheads="1"/>
          </p:cNvSpPr>
          <p:nvPr/>
        </p:nvSpPr>
        <p:spPr bwMode="auto">
          <a:xfrm>
            <a:off x="6965663" y="5916215"/>
            <a:ext cx="1457325" cy="330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СЭО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по Рамонскому району- 3 чел. 1 ед. тех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Line 41"/>
          <p:cNvSpPr>
            <a:spLocks noChangeShapeType="1"/>
          </p:cNvSpPr>
          <p:nvPr/>
        </p:nvSpPr>
        <p:spPr bwMode="auto">
          <a:xfrm flipH="1">
            <a:off x="1469181" y="4755747"/>
            <a:ext cx="0" cy="68477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8317" tIns="14158" rIns="28317" bIns="14158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47"/>
          <p:cNvSpPr>
            <a:spLocks noChangeArrowheads="1"/>
          </p:cNvSpPr>
          <p:nvPr/>
        </p:nvSpPr>
        <p:spPr bwMode="auto">
          <a:xfrm flipH="1">
            <a:off x="2913063" y="1372131"/>
            <a:ext cx="40211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ПОСТОЯННО ДЕЙСТВУЮЩИЙ ОРГАН УПРАВЛЕНИЯ</a:t>
            </a:r>
          </a:p>
        </p:txBody>
      </p:sp>
      <p:sp>
        <p:nvSpPr>
          <p:cNvPr id="132" name="Rectangle 48"/>
          <p:cNvSpPr>
            <a:spLocks noChangeArrowheads="1"/>
          </p:cNvSpPr>
          <p:nvPr/>
        </p:nvSpPr>
        <p:spPr bwMode="auto">
          <a:xfrm>
            <a:off x="2483641" y="4312636"/>
            <a:ext cx="973797" cy="40759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2628900"/>
            <a:r>
              <a:rPr lang="ru-RU" sz="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БУЗ ВО «</a:t>
            </a:r>
            <a:r>
              <a:rPr lang="ru-RU" sz="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РайСББЖ</a:t>
            </a:r>
            <a:r>
              <a:rPr lang="ru-RU" sz="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defTabSz="2628900"/>
            <a:r>
              <a:rPr lang="ru-RU" sz="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«ВНИИЗР»</a:t>
            </a:r>
          </a:p>
        </p:txBody>
      </p:sp>
      <p:sp>
        <p:nvSpPr>
          <p:cNvPr id="133" name="Rectangle 49"/>
          <p:cNvSpPr>
            <a:spLocks noChangeArrowheads="1"/>
          </p:cNvSpPr>
          <p:nvPr/>
        </p:nvSpPr>
        <p:spPr bwMode="auto">
          <a:xfrm>
            <a:off x="166110" y="3814183"/>
            <a:ext cx="1122841" cy="3554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БУЗ ВО «Рамонская РБ»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Line 41"/>
          <p:cNvSpPr>
            <a:spLocks noChangeShapeType="1"/>
          </p:cNvSpPr>
          <p:nvPr/>
        </p:nvSpPr>
        <p:spPr bwMode="auto">
          <a:xfrm>
            <a:off x="5673080" y="4221985"/>
            <a:ext cx="0" cy="7509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8317" tIns="14158" rIns="28317" bIns="14158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Line 42"/>
          <p:cNvSpPr>
            <a:spLocks noChangeShapeType="1"/>
          </p:cNvSpPr>
          <p:nvPr/>
        </p:nvSpPr>
        <p:spPr bwMode="auto">
          <a:xfrm flipH="1">
            <a:off x="8312929" y="4720229"/>
            <a:ext cx="0" cy="720291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8317" tIns="14158" rIns="28317" bIns="14158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Line 42"/>
          <p:cNvSpPr>
            <a:spLocks noChangeShapeType="1"/>
          </p:cNvSpPr>
          <p:nvPr/>
        </p:nvSpPr>
        <p:spPr bwMode="auto">
          <a:xfrm flipH="1">
            <a:off x="9134525" y="4210035"/>
            <a:ext cx="0" cy="7629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8317" tIns="14158" rIns="28317" bIns="14158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Line 41"/>
          <p:cNvSpPr>
            <a:spLocks noChangeShapeType="1"/>
          </p:cNvSpPr>
          <p:nvPr/>
        </p:nvSpPr>
        <p:spPr bwMode="auto">
          <a:xfrm>
            <a:off x="3790228" y="4236851"/>
            <a:ext cx="0" cy="794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8317" tIns="14158" rIns="28317" bIns="14158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13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" name="Rectangle 22"/>
          <p:cNvSpPr>
            <a:spLocks noChangeArrowheads="1"/>
          </p:cNvSpPr>
          <p:nvPr/>
        </p:nvSpPr>
        <p:spPr bwMode="auto">
          <a:xfrm>
            <a:off x="5564298" y="2911996"/>
            <a:ext cx="3456384" cy="402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846" tIns="10040" rIns="11846" bIns="10040" anchor="ctr"/>
          <a:lstStyle/>
          <a:p>
            <a:pPr algn="ctr" defTabSz="912813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ДДС объектов экономики</a:t>
            </a:r>
          </a:p>
          <a:p>
            <a:pPr algn="ctr" defTabSz="912813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Филиала ОАО «Газпром газораспределение Воронеж» в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р.п.Рамонь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– 3 чел, 1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Рамонский РЭС филиала ПАО «МРСК Центра»-»Воронежэнерго» - 2 чел.</a:t>
            </a:r>
          </a:p>
          <a:p>
            <a:pPr algn="ctr" defTabSz="912813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48"/>
          <p:cNvSpPr>
            <a:spLocks noChangeArrowheads="1"/>
          </p:cNvSpPr>
          <p:nvPr/>
        </p:nvSpPr>
        <p:spPr bwMode="auto">
          <a:xfrm>
            <a:off x="4052886" y="4312636"/>
            <a:ext cx="972122" cy="40759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2628900"/>
            <a:r>
              <a:rPr lang="ru-RU" sz="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дорожной деятельности, ЖКХ, промышленности и транспорта</a:t>
            </a:r>
          </a:p>
        </p:txBody>
      </p:sp>
      <p:sp>
        <p:nvSpPr>
          <p:cNvPr id="95" name="Rectangle 48"/>
          <p:cNvSpPr>
            <a:spLocks noChangeArrowheads="1"/>
          </p:cNvSpPr>
          <p:nvPr/>
        </p:nvSpPr>
        <p:spPr bwMode="auto">
          <a:xfrm>
            <a:off x="5889104" y="4303946"/>
            <a:ext cx="1114890" cy="41628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2628900"/>
            <a:r>
              <a:rPr lang="ru-RU" sz="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Филиал ОАО «Газпром газораспределение Воронеж»</a:t>
            </a:r>
          </a:p>
          <a:p>
            <a:pPr algn="ctr" defTabSz="2628900"/>
            <a:r>
              <a:rPr lang="ru-RU" sz="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Рамонь</a:t>
            </a:r>
          </a:p>
        </p:txBody>
      </p: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7617296" y="4277374"/>
            <a:ext cx="1131914" cy="44285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2628900"/>
            <a:r>
              <a:rPr lang="ru-RU" sz="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Рамонский ЛТЦ филиала САО</a:t>
            </a:r>
          </a:p>
          <a:p>
            <a:pPr algn="ctr" defTabSz="2628900"/>
            <a:r>
              <a:rPr lang="ru-RU" sz="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«Ростелеком»</a:t>
            </a:r>
          </a:p>
        </p:txBody>
      </p:sp>
      <p:sp>
        <p:nvSpPr>
          <p:cNvPr id="97" name="Rectangle 33"/>
          <p:cNvSpPr>
            <a:spLocks noChangeArrowheads="1"/>
          </p:cNvSpPr>
          <p:nvPr/>
        </p:nvSpPr>
        <p:spPr bwMode="auto">
          <a:xfrm>
            <a:off x="2571389" y="5436834"/>
            <a:ext cx="1195387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Районная ветеринарная станция (4 чел, 2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«ПХЛ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позащите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растений»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(15 чел.4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33"/>
          <p:cNvSpPr>
            <a:spLocks noChangeArrowheads="1"/>
          </p:cNvSpPr>
          <p:nvPr/>
        </p:nvSpPr>
        <p:spPr bwMode="auto">
          <a:xfrm>
            <a:off x="3241576" y="5062000"/>
            <a:ext cx="1195387" cy="35160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Служба охраны общественного порядка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(6 чел, 3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ед.тех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41"/>
          <p:cNvSpPr>
            <a:spLocks noChangeShapeType="1"/>
          </p:cNvSpPr>
          <p:nvPr/>
        </p:nvSpPr>
        <p:spPr bwMode="auto">
          <a:xfrm>
            <a:off x="3037235" y="4755747"/>
            <a:ext cx="1587" cy="68477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8317" tIns="14158" rIns="28317" bIns="14158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Line 41"/>
          <p:cNvSpPr>
            <a:spLocks noChangeShapeType="1"/>
          </p:cNvSpPr>
          <p:nvPr/>
        </p:nvSpPr>
        <p:spPr bwMode="auto">
          <a:xfrm>
            <a:off x="4777730" y="4720833"/>
            <a:ext cx="0" cy="69289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8317" tIns="14158" rIns="28317" bIns="14158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37"/>
          <p:cNvSpPr>
            <a:spLocks noChangeArrowheads="1"/>
          </p:cNvSpPr>
          <p:nvPr/>
        </p:nvSpPr>
        <p:spPr bwMode="auto">
          <a:xfrm>
            <a:off x="7825294" y="5440521"/>
            <a:ext cx="1195388" cy="3680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Бригада связи(3 чел.1 ед. тех.)</a:t>
            </a:r>
          </a:p>
        </p:txBody>
      </p:sp>
      <p:sp>
        <p:nvSpPr>
          <p:cNvPr id="129" name="Rectangle 37"/>
          <p:cNvSpPr>
            <a:spLocks noChangeArrowheads="1"/>
          </p:cNvSpPr>
          <p:nvPr/>
        </p:nvSpPr>
        <p:spPr bwMode="auto">
          <a:xfrm>
            <a:off x="8533965" y="4955749"/>
            <a:ext cx="1195388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Ремонтно- восстановительная группа</a:t>
            </a:r>
          </a:p>
          <a:p>
            <a:pPr marL="53975" lvl="1" algn="ctr" defTabSz="2628900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( 12 чел. 7 ед. тех.)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39"/>
          <p:cNvSpPr>
            <a:spLocks noChangeArrowheads="1"/>
          </p:cNvSpPr>
          <p:nvPr/>
        </p:nvSpPr>
        <p:spPr bwMode="auto">
          <a:xfrm>
            <a:off x="1945851" y="5854412"/>
            <a:ext cx="1457325" cy="42007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/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Команда защиты животных»</a:t>
            </a:r>
          </a:p>
          <a:p>
            <a:pPr marL="53975" lvl="1" algn="ctr" defTabSz="2628900"/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 ( 5 чел. 2 </a:t>
            </a:r>
            <a:r>
              <a:rPr lang="ru-RU" sz="600" b="1" dirty="0" err="1" smtClean="0"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тех)</a:t>
            </a:r>
          </a:p>
          <a:p>
            <a:pPr marL="53975" lvl="1" algn="ctr" defTabSz="2628900"/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«Команда защита растений»</a:t>
            </a:r>
          </a:p>
          <a:p>
            <a:pPr marL="53975" lvl="1" algn="ctr" defTabSz="2628900"/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 (5 чел. 2 ед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. тех</a:t>
            </a:r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4" name="Line 42"/>
          <p:cNvSpPr>
            <a:spLocks noChangeShapeType="1"/>
          </p:cNvSpPr>
          <p:nvPr/>
        </p:nvSpPr>
        <p:spPr bwMode="auto">
          <a:xfrm>
            <a:off x="7531894" y="4236852"/>
            <a:ext cx="16654" cy="167220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8317" tIns="14158" rIns="28317" bIns="14158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42"/>
          <p:cNvSpPr>
            <a:spLocks noChangeShapeType="1"/>
          </p:cNvSpPr>
          <p:nvPr/>
        </p:nvSpPr>
        <p:spPr bwMode="auto">
          <a:xfrm>
            <a:off x="2810969" y="5767368"/>
            <a:ext cx="0" cy="8704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8317" tIns="14158" rIns="28317" bIns="14158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5365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ВНЕДРЕНИЕ И РАЗВИТИЕ АПК «БЕЗОПАСНЫЙ ГОРОД»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РАМОНСКОМ МУНИЦИПАЛЬНОМ РАЙОНЕ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20406"/>
              </p:ext>
            </p:extLst>
          </p:nvPr>
        </p:nvGraphicFramePr>
        <p:xfrm>
          <a:off x="0" y="1268760"/>
          <a:ext cx="9638293" cy="4978972"/>
        </p:xfrm>
        <a:graphic>
          <a:graphicData uri="http://schemas.openxmlformats.org/drawingml/2006/table">
            <a:tbl>
              <a:tblPr/>
              <a:tblGrid>
                <a:gridCol w="1474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4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115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блок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(выполнено/не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выполнено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67">
                <a:tc rowSpan="10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Координация работы служб и ведомств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решения задач оперативного реагирования на угрозы общественной безопасности, правопорядка и безопасности среды обитания, а также обеспечение эффективного взаимодействия и координации органов повседневного управления, служб экстренного реагирования и муниципальных служб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(Единый центр оперативного реагирования (ЕЦОР))</a:t>
                      </a: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централизованный мониторинг угроз общественной безопасности, правопорядка и безопасности среды обитания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принятия решений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и координация взаимодействия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единого информационного пространства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66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органов исполнительной власти субъектов РФ оперативной и достоверной информацией о ситуации в регионе, координация межведомственного взаимодействия на региональном уровне, обеспечение оперативной информационной поддержки служб и ведомств в случае возникновения региональных ЧС и в критических ситуациях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(Региональная интеграционная платформа)</a:t>
                      </a: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агрегация информации от всех комплексов средств автоматизации (КСА)  Единого центра оперативного реагирования  (ЕЦОР), муниципальные образования которых, входят в регион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0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66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агрегация информации от КСА федеральных и региональных органов исполнительной власти в сфере обеспечения общественной безопасности, правопорядка и безопасности среды обитания, а также КСА федеральных и региональных органов исполнительной власти, взаимодействующих с АПК «Безопасный город» на региональном уровне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0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566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сопряжение КСА АПК «Безопасный город» (через КСА ЕЦОР) всех муниципальных образований, входящих в регион с КСА федеральных и региональных органов исполнительной власти в сфере обеспечения общественной безопасности, правопорядка и безопасности среды обитания, а также КСА федеральных и региональных органов исполнительной власти, взаимодействующих с АПК «Безопасный город» на региональном уровне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0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566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органам исполнительной власти субъекта РФ отчетно-аналитического инструмента мониторинга  в сфере обеспечения общественной безопасности, правопорядка и безопасности среды обитания в регионе в целом и отдельно взятом муниципальном образовании в частности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0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различных аналитических срезов информации по муниципальным образованиям (совокупно или по отдельности в рамках аналитического среза) на основе объединенных в рамках единого информационного пространства данных о регионе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0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доступа для федеральных и региональных КСА к  необходимым информационным ресурсам КСА сегментов АПК «Безопасный город» заданного муниципального образования, в соответствии с регламентами взаимодействия и предоставления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14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5365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ВНЕДРЕНИЕ И РАЗВИТИЕ АПК «БЕЗОПАСНЫЙ ГОРОД»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РАМОНСКОМ МУНИЦИПАЛЬНОМ РАЙОНЕ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96161"/>
              </p:ext>
            </p:extLst>
          </p:nvPr>
        </p:nvGraphicFramePr>
        <p:xfrm>
          <a:off x="0" y="1196752"/>
          <a:ext cx="9651739" cy="5173651"/>
        </p:xfrm>
        <a:graphic>
          <a:graphicData uri="http://schemas.openxmlformats.org/drawingml/2006/table">
            <a:tbl>
              <a:tblPr/>
              <a:tblGrid>
                <a:gridCol w="108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1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блок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(выполнено/не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выполнено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65">
                <a:tc rowSpan="24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населения и муниципальной (коммунальной) инфраструктуры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обеспечения правопорядка и профилактики правонарушений на территории муниципального образования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видеонаблюдения и видеоанализа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позиционирование подвижных объектов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функций информирования и получения отзывов от  населения о работе  представителей территориальных органов федеральных органов исполнительной власти, ответственных за обеспечение общественной безопасности, правопорядка и безопасности среды обитания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защиты от чрезвычайных ситуаций природного и техногенного характера и пожаров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мониторинга критически важных, потенциально опасных и социально значимых объектов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позиционирования и управления мобильными подразделениями сил РСЧС, привлекаемыми к ликвидации ЧС и пожаров, в том числе, пожарно-спасательными и пожарными подразделениями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поддержки принятия решений по предупреждению и ликвидации ЧС природного и техногенного характера, снижению рисков  возникновения ЧС и пожаров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информирования и оповещения населения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383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безопасности инфраструктуры жилищно-коммунального комплекса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качества работы коммунальных служб и состояния коммунальной инфраструктуры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промышленной безопасности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доступа на охраняемые государственные объекты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экстренной связи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безопасности имущественного комплекса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электронного плана городского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поселения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«дежурного плана города»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принятия решений при управлении муниципальными активами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и профилактику безопасности в социальной сфере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объектов капитального строительства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реестра ремонтных работ на объектах энергетической инфраструктуры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сетей и сооружений водоснабжения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тепловых сетей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дорог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телекоммуникаций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социального реестра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мест обработки и утилизации отходов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реестров природоохранных и рекреационных зон и паркового хозяйства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15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5365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ВНЕДРЕНИЕ И РАЗВИТИЕ АПК «БЕЗОПАСНЫЙ ГОРОД»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РАМОНСКОМ МУНИЦИПАЛЬНОМ РАЙОНЕ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66919"/>
              </p:ext>
            </p:extLst>
          </p:nvPr>
        </p:nvGraphicFramePr>
        <p:xfrm>
          <a:off x="5634" y="1124744"/>
          <a:ext cx="9745771" cy="5544616"/>
        </p:xfrm>
        <a:graphic>
          <a:graphicData uri="http://schemas.openxmlformats.org/drawingml/2006/table">
            <a:tbl>
              <a:tblPr/>
              <a:tblGrid>
                <a:gridCol w="1570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5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3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блок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(выполнено/не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выполнено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61">
                <a:tc rowSpan="17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на транспорте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правопорядка, профилактики правонарушений на дорогах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видеонаблюдения за ситуацией на дорогах и фото- видеофиксации правонарушений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видеоанализ событий и происшествий на дорогах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безопасности дорожного движения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логистикой общественного и личного транспорта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управление муниципальным парковочным пространством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моделирование транспортных потоков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динамическое прогнозирование дорожной ситуации на базе поступающих в режиме реального времени данных с видеокамер, датчиков и контроллеров дорожного движения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автоматическая геолокация и фиксация событий (инцидентов) на дорогах с визуализацией на карте города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461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безопасности на транспорте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экстренной связи на транспортных средствах (</a:t>
                      </a:r>
                      <a:r>
                        <a:rPr lang="ru-RU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автомобильном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железнодорожном, водном и </a:t>
                      </a:r>
                      <a:r>
                        <a:rPr lang="ru-RU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воздушном транспорте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1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экстренной связи на объектах транспортной инфраструктуры (вокзалах, аэродромах,</a:t>
                      </a:r>
                      <a:r>
                        <a:rPr lang="ru-RU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аэропортах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объектах систем связи, навигации и управления движением транспортных средств, а также на иных обеспечивающих функционирование транспортного комплекса зданиях, сооружениях, устройствах и оборудовании)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информирование о чрезвычайных ситуациях на транспортных средствах и объектах транспортной инфраструктуры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маршрутов движения общественного и грузового транспорта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фиксацию на основе видеонаблюдения нарушений условий договоров с частными перевозчиками, осуществляющими пассажирские перевозки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маршрутов воздушных судов, водных судов и железнодорожного транспорта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результатов технического мониторинга объектов транспортной инфраструктуры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технического состояния транспортных средств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3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автоматизированной проверки и учета данных в рамках процедуры лицензирования перевозчиков, контроль лицензиатов на предмет выполнения условий лицензирования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системы информирования населения о работе общественного транспорта и дорожной ситуации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16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5365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ВНЕДРЕНИЕ И РАЗВИТИЕ АПК «БЕЗОПАСНЫЙ ГОРОД»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РАМОНСКИЙ МУНИЦИПАЛЬНЫЙ РАЙОН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7387"/>
              </p:ext>
            </p:extLst>
          </p:nvPr>
        </p:nvGraphicFramePr>
        <p:xfrm>
          <a:off x="128464" y="1124744"/>
          <a:ext cx="9651740" cy="5278907"/>
        </p:xfrm>
        <a:graphic>
          <a:graphicData uri="http://schemas.openxmlformats.org/drawingml/2006/table">
            <a:tbl>
              <a:tblPr/>
              <a:tblGrid>
                <a:gridCol w="147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7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блок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(выполнено/не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выполнено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 rowSpan="16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Экологическая 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геоэкологического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планирования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комплексный мониторинг муниципальной застройки и уже существующих объектов с учетом данных по экологической ситуации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автоматизированного документооборота процессов планирования и осуществления муниципального экологического контроля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контроля и мониторинга исполнения предписаний, выданных по результатам муниципального экологического контроля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расчетного обслуживания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природопользователей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гидрометеорологической информации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оперативной гидрометеорологической информации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информации о сейсмической активности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гидрологической информации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экомониторинга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загрязнения окружающей среды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состояния суши, включая мониторинг угроз просадок, оползней ни, обвалов земной поверхности из-за выработки недр при добыче полезных ископаемых и другой деятельности человека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водных ресурсов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угроз, связанных с связанных с истощением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невозобновляемых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природных ископаемых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состояния почв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гидрологической обстановки и обеспечение безопасности при наводнениях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гидрометеорологической обстановки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лесопожарной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опасности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9388" algn="just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ситуаций, вызванных переполнением хранилищ (свалок) промышленными и бытовыми отходами, загрязнением ими окружающей среды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097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17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75205"/>
              </p:ext>
            </p:extLst>
          </p:nvPr>
        </p:nvGraphicFramePr>
        <p:xfrm>
          <a:off x="488504" y="1268760"/>
          <a:ext cx="8456613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Visio" r:id="rId3" imgW="14678014" imgH="10284868" progId="">
                  <p:embed/>
                </p:oleObj>
              </mc:Choice>
              <mc:Fallback>
                <p:oleObj name="Visio" r:id="rId3" imgW="14678014" imgH="10284868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4" y="1268760"/>
                        <a:ext cx="8456613" cy="527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-71438" y="0"/>
            <a:ext cx="9144001" cy="6302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105612" tIns="52806" rIns="105612" bIns="52806">
            <a:spAutoFit/>
          </a:bodyPr>
          <a:lstStyle/>
          <a:p>
            <a:pPr algn="ctr" defTabSz="912813">
              <a:lnSpc>
                <a:spcPct val="85000"/>
              </a:lnSpc>
            </a:pPr>
            <a:r>
              <a:rPr lang="ru-RU" sz="2000" dirty="0">
                <a:solidFill>
                  <a:srgbClr val="9E3A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Архитектура аппаратно-программного  комплекса «Безопасный город»  </a:t>
            </a:r>
          </a:p>
          <a:p>
            <a:pPr algn="ctr" defTabSz="912813">
              <a:lnSpc>
                <a:spcPct val="85000"/>
              </a:lnSpc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базе ЕДДС муниципального образования</a:t>
            </a:r>
            <a:endParaRPr lang="ru-RU" alt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8656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ПО ОБЕСПЕЧЕНИЮ НАДЕЖНОСТИ ЭЛЕКТРОСНАБЖЕНИЯ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РАМОНСКОГО МУНИЦИПАЛЬНОГО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16496" y="1283626"/>
            <a:ext cx="5616624" cy="306289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ЕДДС  Рамонского муниципального района Воронежской области относится к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электроснабжения.</a:t>
            </a: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качестве резервного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источника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электропитания имеется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бензогенератор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мощностью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 кВт.</a:t>
            </a: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отсутствии напряжения на основной линии электропитания в течение 3-5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производится запуск резервного источника электропитания.</a:t>
            </a: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Время проведения ремонтных работ по восстановлению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основной линии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электропитания не должно превышать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часов.</a:t>
            </a: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наличии имеются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источника бесперебойного питания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«APC»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19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DolbilovAV\Desktop\DSCN0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4625066"/>
            <a:ext cx="2664296" cy="19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lbilovAV\Desktop\DSCN0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4637270"/>
            <a:ext cx="2533278" cy="19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343668" y="2030240"/>
            <a:ext cx="272222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Максимальная мощность:              4,4 кВт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43659" y="2214906"/>
            <a:ext cx="272222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itchFamily="18" charset="0"/>
                <a:cs typeface="Times New Roman" pitchFamily="18" charset="0"/>
              </a:rPr>
              <a:t>Двигатель:                         HYUNDAI IC340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343659" y="2676571"/>
            <a:ext cx="2978636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 двигателя:                        11 л.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321153" y="2907105"/>
            <a:ext cx="2985176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itchFamily="18" charset="0"/>
                <a:cs typeface="Times New Roman" pitchFamily="18" charset="0"/>
              </a:rPr>
              <a:t>Тип запуска:                                      электро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321152" y="3184104"/>
            <a:ext cx="3033844" cy="6924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itchFamily="18" charset="0"/>
                <a:cs typeface="Times New Roman" pitchFamily="18" charset="0"/>
              </a:rPr>
              <a:t>Вес:                                                          74 кг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НОРМАТИВНАЯ ПРАВОВАЯ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ФУНКЦИОНИРОВАНИЯ</a:t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РАМОНСКОГО МУНИЦИПАЛЬНОГО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474" y="5357826"/>
            <a:ext cx="9517057" cy="731645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Распоряжение администрации Рамонского муниципального района Воронежской области от 04.12.2015 № 270-р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 проведении приемки элементов Системы-112»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472" y="4286256"/>
            <a:ext cx="9517057" cy="92869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Постановление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Рамонского муниципального района Воронежской области от 22.06.2015 № 172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внесении изменения в постановление администрации Рамонского муниципального района Воронежской области от 02.08.2012 № 299 «О создании Единой дежурной диспетчерской службы Рамонского муниципального района Воронежской области»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4474" y="3526621"/>
            <a:ext cx="9517057" cy="688596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Постановление администрации Рамонского муниципального района Воронежской области от 02.08.2012 № 299 «О создании Единой дежурно-диспетчерской службы Рамонского муниципального района Воронежской области»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4472" y="980728"/>
            <a:ext cx="9517057" cy="792088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Распоряжение администрации Рамонского муниципального района Воронежской области от 28.01.10 № 12-р «Об организации дежурства в единой дежурно-диспетчерской службе Рамонского муниципального района Воронежской области»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4474" y="1809561"/>
            <a:ext cx="9517057" cy="79202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indent="424372" algn="just">
              <a:tabLst>
                <a:tab pos="424372" algn="l"/>
              </a:tabLst>
            </a:pP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Распоряжение администрации Рамонского муниципального района Воронежской области от 28.01.10 № 13-р «Об организации комиссии по проверке знаний и допуска к самостоятельному несению дежурства диспетчеров единой дежурно-диспетчерской службы Рамонского муниципального района Воронежской области» 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474" y="2667191"/>
            <a:ext cx="9517057" cy="7920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indent="424372" algn="just">
              <a:tabLst>
                <a:tab pos="424372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 администрации Рамонского муниципального района Воронежской области от 28.01.10 № 14-р « О допуске к самостоятельному несению дежурства диспетчерами единой дежурно-диспетчерской службы Рамонского муниципального района Воронежской области»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4474" y="6164661"/>
            <a:ext cx="9517057" cy="675456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Распоряжение администрации Рамонского муниципального района Воронежской области от 11.12.2015  № 279-р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назначении ответственных лиц по системе 112»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P102047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50" y="4714884"/>
            <a:ext cx="2935279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8" y="2285992"/>
            <a:ext cx="2850579" cy="21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54616"/>
              </p:ext>
            </p:extLst>
          </p:nvPr>
        </p:nvGraphicFramePr>
        <p:xfrm>
          <a:off x="269005" y="836712"/>
          <a:ext cx="9436523" cy="940730"/>
        </p:xfrm>
        <a:graphic>
          <a:graphicData uri="http://schemas.openxmlformats.org/drawingml/2006/table">
            <a:tbl>
              <a:tblPr/>
              <a:tblGrid>
                <a:gridCol w="173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381364" y="4429132"/>
            <a:ext cx="2424375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ГЭС «Розница»</a:t>
            </a:r>
            <a:r>
              <a:rPr lang="ru-RU" sz="12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ru-RU" sz="1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667380" y="1928802"/>
            <a:ext cx="2424375" cy="360476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ЗАО ТЗК «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Интерджет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308129" y="1772816"/>
            <a:ext cx="2425897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ru-RU" sz="1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52802" y="6143644"/>
            <a:ext cx="2293492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396020,р.п. Рамонь,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 Пристанционная 1а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738818" y="4000505"/>
            <a:ext cx="2214578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транспортная развязки на аэропорт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2596532" y="4454829"/>
            <a:ext cx="2424500" cy="276706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5" descr="G:\ПЧ 53 по охране Рамонского района\ООО Бюна нефтебаза\фото 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2" y="2428868"/>
            <a:ext cx="2611430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023910" y="2071678"/>
            <a:ext cx="2424375" cy="360476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Бюна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1023910" y="4000504"/>
            <a:ext cx="2286016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транспортная развязки на аэропорт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99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68" y="2180861"/>
            <a:ext cx="2944552" cy="241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64" y="2143116"/>
            <a:ext cx="2944552" cy="24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ЧС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(ПРОИСШЕСТВИЯХ), 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РАМОНСКОГО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E:\Documents and Settings\30056\Рабочий стол\111ФОТО\2011\Эн снрго-я Прив. Сиб\RTEmagicC_podstanciya_01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4" y="2143115"/>
            <a:ext cx="2944552" cy="24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8535" y="976968"/>
            <a:ext cx="9374985" cy="6930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19089" algn="just"/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текущем году на территории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Рамонского района Воронежской области чрезвычайных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ситуации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происшествий не произошло.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355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005"/>
            <a:ext cx="9906000" cy="1172749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РАМОНСКОГО МУНИЦИПАЛЬНОГО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2013 - 2018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15749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89050"/>
            <a:ext cx="408389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pPr indent="189987" defTabSz="1072866" fontAlgn="base">
              <a:spcBef>
                <a:spcPct val="0"/>
              </a:spcBef>
              <a:spcAft>
                <a:spcPct val="0"/>
              </a:spcAft>
              <a:tabLst>
                <a:tab pos="3484951" algn="ctr"/>
                <a:tab pos="6969901" algn="r"/>
              </a:tabLst>
            </a:pPr>
            <a:endParaRPr lang="ru-RU">
              <a:latin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393851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6573" y="1556792"/>
            <a:ext cx="7878875" cy="1862561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25257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2013-2018 года на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Рамонского района произошло 1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ситуаций: </a:t>
            </a:r>
          </a:p>
          <a:p>
            <a:pPr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0</a:t>
            </a: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1; </a:t>
            </a:r>
            <a:endParaRPr lang="ru-RU" sz="1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пострадавших нет.</a:t>
            </a:r>
            <a:endParaRPr lang="ru-RU" sz="19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87605255"/>
              </p:ext>
            </p:extLst>
          </p:nvPr>
        </p:nvGraphicFramePr>
        <p:xfrm>
          <a:off x="1280592" y="3861790"/>
          <a:ext cx="78660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ФИНАНСИРОВАНИЕ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РАЗВИТИЯ ЕДДС РАМОНСКОГО МУНИЦИПАЛЬНОГО РАЙОНА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ВОРОНЕЖКОЙ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29064" y="4518411"/>
            <a:ext cx="4248472" cy="1339341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</a:ln>
        </p:spPr>
        <p:txBody>
          <a:bodyPr wrap="square" lIns="107183" tIns="53594" rIns="107183" bIns="53594" anchor="ctr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период 2015-2018 года планируется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выделение денежных средств за счет  РЦП и  МЦП «Построение(развитие) аппаратно-программного комплекса «Безопасный город».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25704"/>
              </p:ext>
            </p:extLst>
          </p:nvPr>
        </p:nvGraphicFramePr>
        <p:xfrm>
          <a:off x="129246" y="1052736"/>
          <a:ext cx="9648290" cy="2265240"/>
        </p:xfrm>
        <a:graphic>
          <a:graphicData uri="http://schemas.openxmlformats.org/drawingml/2006/table">
            <a:tbl>
              <a:tblPr/>
              <a:tblGrid>
                <a:gridCol w="44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5420"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0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Источник финансирования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0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Спланировано,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0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Выделено , </a:t>
                      </a:r>
                    </a:p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0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Освоено, </a:t>
                      </a:r>
                    </a:p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0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05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64"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Администрация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Рамонского муниципального района (2015)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64"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7209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Администрация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Рамонского муниципального района (2016)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64"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7209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Администрация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Рамонского муниципального района (2017)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64"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7209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Администрация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Рамонского муниципального района (2018)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64">
                <a:tc gridSpan="2"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1333700"/>
              </p:ext>
            </p:extLst>
          </p:nvPr>
        </p:nvGraphicFramePr>
        <p:xfrm>
          <a:off x="200472" y="3501008"/>
          <a:ext cx="5328592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23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РАБОЧАЯ ДОКУМЕНТАЦИЯ ЕДДС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РАМОНСКОГО МУНИЦИПАЛЬНОГО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89504" y="6492875"/>
            <a:ext cx="416496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 descr="C:\Users\DolbilovAV\Desktop\100NIKON\DSCN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888487"/>
            <a:ext cx="4960776" cy="29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olbilovAV\Desktop\100NIKON\DSCN0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857233"/>
            <a:ext cx="4320480" cy="29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olbilovAV\Desktop\паспор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64" y="3928072"/>
            <a:ext cx="2004139" cy="28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lbilovAV\Desktop\паспорт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95" y="3987096"/>
            <a:ext cx="1924133" cy="26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olbilovAV\Desktop\паспорт-4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8" y="3956300"/>
            <a:ext cx="1989028" cy="27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DolbilovAV\Desktop\паспорт-3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3" y="3949754"/>
            <a:ext cx="2016225" cy="272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lbilovAV\Desktop\DSCN0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789565"/>
            <a:ext cx="3600400" cy="27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РАМОНСКОГО МУНИЦИПАЛЬНОГО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37178" y="6131338"/>
            <a:ext cx="9704239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Зал  оперативного </a:t>
            </a:r>
            <a:r>
              <a:rPr lang="ru-RU" altLang="ru-RU" dirty="0"/>
              <a:t>управления (зал </a:t>
            </a:r>
            <a:r>
              <a:rPr lang="ru-RU" altLang="ru-RU" dirty="0" err="1" smtClean="0"/>
              <a:t>системырайона</a:t>
            </a:r>
            <a:r>
              <a:rPr lang="ru-RU" altLang="ru-RU" dirty="0" smtClean="0"/>
              <a:t> Воронежской области</a:t>
            </a:r>
            <a:endParaRPr lang="ru-RU" altLang="ru-RU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90825" y="3529583"/>
            <a:ext cx="9705761" cy="575920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tx1"/>
                </a:solidFill>
              </a:rPr>
              <a:t>Зал оперативного управления (комната оперативного </a:t>
            </a:r>
            <a:r>
              <a:rPr lang="ru-RU" altLang="ru-RU" sz="1600" dirty="0" smtClean="0">
                <a:solidFill>
                  <a:schemeClr val="tx1"/>
                </a:solidFill>
              </a:rPr>
              <a:t>дежурного) ЕДДС Рамонского муниципального района Воронежской области                                   </a:t>
            </a:r>
            <a:r>
              <a:rPr lang="ru-RU" altLang="ru-RU" sz="1600" dirty="0" err="1" smtClean="0">
                <a:solidFill>
                  <a:schemeClr val="tx1"/>
                </a:solidFill>
              </a:rPr>
              <a:t>нежской</a:t>
            </a:r>
            <a:r>
              <a:rPr lang="ru-RU" altLang="ru-RU" sz="1600" dirty="0" smtClean="0">
                <a:solidFill>
                  <a:schemeClr val="tx1"/>
                </a:solidFill>
              </a:rPr>
              <a:t> области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20" name="Picture 4" descr="C:\Users\DolbilovAV\Desktop\100NIKON\DSCN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044722"/>
            <a:ext cx="3600400" cy="24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62" y="3789565"/>
            <a:ext cx="4159443" cy="2701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1" y="998043"/>
            <a:ext cx="4392489" cy="24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lbilovAV\Desktop\DSCN0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3" y="2149251"/>
            <a:ext cx="4720489" cy="43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olbilovAV\Desktop\DSCN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149252"/>
            <a:ext cx="4455418" cy="43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ПРИГОТОВЛЕНИЯ, ПРИЕМА ПИЩИ И ОТДЫХА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ПЕРСОНАЛА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РАМОНСКОГО МУНИЦИПАЛЬНОГО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4694" y="3047219"/>
            <a:ext cx="4752001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008784" y="4309117"/>
            <a:ext cx="4773845" cy="822141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Комната приема пищи и  отдыха сотрудников  ЕДДС Рамонского муниципального района Воронежской области</a:t>
            </a:r>
            <a:endParaRPr lang="ru-RU" altLang="ru-RU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257" y="6182333"/>
            <a:ext cx="9695467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endParaRPr lang="ru-RU" altLang="ru-RU" dirty="0" smtClean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676175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КАБИНЕТ НАЧАЛЬНИКА ЕДДС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РАМОНСКОГО  МУНИЦИПАЛЬНОГО РАЙОНА ВОРОНЕЖСКОЙ ОБЛАСТИ 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524108" y="3857628"/>
            <a:ext cx="4752001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ЕДДС Рамонского района Воронежской области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663128"/>
            <a:ext cx="8259829" cy="61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 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6153" y="2564913"/>
            <a:ext cx="8073344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муниципального района- 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ПБ </a:t>
            </a:r>
          </a:p>
          <a:p>
            <a:pPr algn="ctr" defTabSz="1241878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Бганцев Михаил Алексеевич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 тел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847340)2-34-69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075" y="4034684"/>
            <a:ext cx="8073344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сектора   ГО и ЧС</a:t>
            </a:r>
          </a:p>
          <a:p>
            <a:pPr algn="ctr" defTabSz="1241878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Орлова Екатерина Алексеевна</a:t>
            </a: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тел: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(847340) 2-16-79, сот. тел.8-908-142-56-79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96153" y="1124753"/>
            <a:ext cx="8073344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 Николай Валерьевич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 тел: (847340) 2-15-59, сот. 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8-920-461-22-00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96153" y="5445233"/>
            <a:ext cx="8073344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ЕДДС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 defTabSz="1241878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Бердникова Ольга Ивановна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 тел: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(847340) 2-13-40,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сот. тел.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8-952-541-48-01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6" y="4034684"/>
            <a:ext cx="1105869" cy="117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6" y="1124753"/>
            <a:ext cx="1169465" cy="1293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6" y="2561997"/>
            <a:ext cx="1020473" cy="1425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4" y="5445233"/>
            <a:ext cx="1195850" cy="14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Рамонск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" y="886717"/>
            <a:ext cx="9918694" cy="603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96780"/>
              </p:ext>
            </p:extLst>
          </p:nvPr>
        </p:nvGraphicFramePr>
        <p:xfrm>
          <a:off x="-12694" y="761847"/>
          <a:ext cx="9793796" cy="1911380"/>
        </p:xfrm>
        <a:graphic>
          <a:graphicData uri="http://schemas.openxmlformats.org/drawingml/2006/table">
            <a:tbl>
              <a:tblPr/>
              <a:tblGrid>
                <a:gridCol w="98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3571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Рамонский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1286,1  км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32 486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23403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9 986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30,7 %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32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396020 р. п. Рамонь Воронежской области , ул. 50 лет ВЛКСМ, д 5 , </a:t>
                      </a:r>
                      <a:endParaRPr kumimoji="0" lang="ru-RU" altLang="zh-CN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edds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ramon36@govvrn.ru</a:t>
                      </a:r>
                      <a:r>
                        <a:rPr lang="ru-RU" sz="1050" b="1" u="sng" dirty="0" smtClean="0">
                          <a:solidFill>
                            <a:srgbClr val="F2F2F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 :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(47340) 2-12-16, 2-10-25</a:t>
                      </a:r>
                      <a:endParaRPr kumimoji="0" lang="ru-RU" alt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(47340)2-13-40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346197" y="4398191"/>
            <a:ext cx="2503347" cy="233677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</a:pPr>
            <a:r>
              <a:rPr lang="ru-RU" sz="1000" dirty="0" smtClean="0"/>
              <a:t>Социально значимые объекты/в том числе с круглосуточным пребыванием людей: 11</a:t>
            </a:r>
            <a:endParaRPr lang="ru-RU" sz="100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общеобразовательные школы – </a:t>
            </a:r>
            <a:r>
              <a:rPr lang="ru-RU" sz="1000" dirty="0" smtClean="0"/>
              <a:t>16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детские сады – </a:t>
            </a:r>
            <a:r>
              <a:rPr lang="ru-RU" sz="1000" dirty="0" smtClean="0"/>
              <a:t>12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учреждения здравоохранения – 2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из них</a:t>
            </a:r>
            <a:r>
              <a:rPr lang="ru-RU" sz="1000" b="0" dirty="0" smtClean="0"/>
              <a:t>: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областного подчинения: </a:t>
            </a:r>
            <a:r>
              <a:rPr lang="ru-RU" sz="1000" dirty="0" smtClean="0"/>
              <a:t>1</a:t>
            </a:r>
            <a:r>
              <a:rPr lang="ru-RU" sz="1000" b="0" dirty="0" smtClean="0"/>
              <a:t>(на 125 </a:t>
            </a:r>
            <a:r>
              <a:rPr lang="ru-RU" sz="1000" b="0" dirty="0"/>
              <a:t>коек</a:t>
            </a:r>
            <a:r>
              <a:rPr lang="ru-RU" sz="1000" b="0" dirty="0" smtClean="0"/>
              <a:t>);.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музеи – </a:t>
            </a:r>
            <a:r>
              <a:rPr lang="ru-RU" sz="1000" dirty="0"/>
              <a:t>1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кинотеатры – </a:t>
            </a:r>
            <a:r>
              <a:rPr lang="ru-RU" sz="1000" dirty="0" smtClean="0"/>
              <a:t>1;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библиотеки – </a:t>
            </a:r>
            <a:r>
              <a:rPr lang="ru-RU" sz="1000" dirty="0"/>
              <a:t>1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- объекты религиозного культа (храмы, монастыри) – </a:t>
            </a:r>
            <a:r>
              <a:rPr lang="ru-RU" sz="1000" dirty="0" smtClean="0"/>
              <a:t>13</a:t>
            </a:r>
            <a:r>
              <a:rPr lang="ru-RU" sz="1000" b="0" dirty="0" smtClean="0"/>
              <a:t>(православные </a:t>
            </a:r>
            <a:r>
              <a:rPr lang="ru-RU" sz="1000" b="0" dirty="0"/>
              <a:t>христианские)</a:t>
            </a:r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346197" y="3990992"/>
            <a:ext cx="2509027" cy="38208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Потенциально опасные </a:t>
            </a:r>
            <a:r>
              <a:rPr lang="ru-RU" b="1" dirty="0" smtClean="0"/>
              <a:t>объекты: </a:t>
            </a:r>
            <a:endParaRPr lang="ru-RU" dirty="0"/>
          </a:p>
          <a:p>
            <a:r>
              <a:rPr lang="ru-RU" dirty="0" smtClean="0"/>
              <a:t>взрывопожароопасных </a:t>
            </a:r>
            <a:r>
              <a:rPr lang="ru-RU" dirty="0"/>
              <a:t>–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16536" y="5381631"/>
            <a:ext cx="7257310" cy="157777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271463" algn="just"/>
            <a:endParaRPr lang="ru-RU" dirty="0" smtClean="0"/>
          </a:p>
          <a:p>
            <a:pPr indent="271463" algn="just"/>
            <a:endParaRPr lang="ru-RU" dirty="0"/>
          </a:p>
          <a:p>
            <a:pPr indent="271463" algn="just"/>
            <a:r>
              <a:rPr lang="ru-RU" dirty="0" smtClean="0"/>
              <a:t>Рамонский район расположен в северо-западной части Воронежской области. Через район с севера на юг  протекает река Дон и река Воронеж, а также несколько небольших рек </a:t>
            </a:r>
            <a:r>
              <a:rPr lang="ru-RU" dirty="0" err="1" smtClean="0"/>
              <a:t>Гвазда</a:t>
            </a:r>
            <a:r>
              <a:rPr lang="ru-RU" dirty="0" smtClean="0"/>
              <a:t>, Верейка, </a:t>
            </a:r>
            <a:r>
              <a:rPr lang="ru-RU" dirty="0" err="1" smtClean="0"/>
              <a:t>Ивницы</a:t>
            </a:r>
            <a:r>
              <a:rPr lang="ru-RU" dirty="0" smtClean="0"/>
              <a:t> и другие , притоки реки Воронеж  и реки Дон.</a:t>
            </a:r>
            <a:r>
              <a:rPr lang="ru-RU" dirty="0"/>
              <a:t> Междуречье Дона и Воронежа (шириной в 15-18 км) - средняя часть района представляет собой высокую надпойменную террасу. Правый берег реки Воронеж образован высокими (до 50-70 м.) овражно-балочными системами. Левый берег Воронежа – низкий, с многочисленными </a:t>
            </a:r>
            <a:r>
              <a:rPr lang="ru-RU" dirty="0" smtClean="0"/>
              <a:t>озерами-старицами. На </a:t>
            </a:r>
            <a:r>
              <a:rPr lang="ru-RU" dirty="0"/>
              <a:t>востоке муниципального района расположен значительный лесной массив – </a:t>
            </a:r>
            <a:r>
              <a:rPr lang="ru-RU" dirty="0" err="1"/>
              <a:t>Усманский</a:t>
            </a:r>
            <a:r>
              <a:rPr lang="ru-RU" dirty="0"/>
              <a:t> бор (</a:t>
            </a:r>
            <a:r>
              <a:rPr lang="ru-RU" dirty="0" err="1"/>
              <a:t>Краснолеснинское</a:t>
            </a:r>
            <a:r>
              <a:rPr lang="ru-RU" dirty="0"/>
              <a:t>, Борское и </a:t>
            </a:r>
            <a:r>
              <a:rPr lang="ru-RU" dirty="0" err="1"/>
              <a:t>Рамонское</a:t>
            </a:r>
            <a:r>
              <a:rPr lang="ru-RU" dirty="0"/>
              <a:t> участковые лесничества), а также  границам Рамонского муниципального района прилегает  территория Воронежского государственного биосферного заповедника. На  юге муниципального района расположены  лесные </a:t>
            </a:r>
            <a:r>
              <a:rPr lang="ru-RU" dirty="0" smtClean="0"/>
              <a:t>массивы Воронежского,   </a:t>
            </a:r>
            <a:r>
              <a:rPr lang="ru-RU" dirty="0"/>
              <a:t>Семилукского  и Пригородного </a:t>
            </a:r>
            <a:r>
              <a:rPr lang="ru-RU" dirty="0" smtClean="0"/>
              <a:t>лесничеств.</a:t>
            </a:r>
            <a:r>
              <a:rPr lang="ru-RU" dirty="0"/>
              <a:t> Площадь района составляет 1286, 1  квадратных  километров. Население 32 486 человек. Административный центр </a:t>
            </a:r>
            <a:r>
              <a:rPr lang="ru-RU" dirty="0" err="1"/>
              <a:t>р.п</a:t>
            </a:r>
            <a:r>
              <a:rPr lang="ru-RU" dirty="0"/>
              <a:t>. Рамонь. Расстояние от  Рамони до областного центра города Воронеж – 38 километров.</a:t>
            </a:r>
          </a:p>
          <a:p>
            <a:pPr indent="271463" algn="just"/>
            <a:endParaRPr lang="ru-RU" dirty="0"/>
          </a:p>
          <a:p>
            <a:pPr indent="271463" algn="just"/>
            <a:endParaRPr lang="ru-RU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25" name="Group 162"/>
          <p:cNvGrpSpPr>
            <a:grpSpLocks/>
          </p:cNvGrpSpPr>
          <p:nvPr/>
        </p:nvGrpSpPr>
        <p:grpSpPr bwMode="auto">
          <a:xfrm>
            <a:off x="6499802" y="3367818"/>
            <a:ext cx="379413" cy="412750"/>
            <a:chOff x="8064" y="3115"/>
            <a:chExt cx="368" cy="403"/>
          </a:xfrm>
        </p:grpSpPr>
        <p:sp>
          <p:nvSpPr>
            <p:cNvPr id="26" name="Line 163"/>
            <p:cNvSpPr>
              <a:spLocks noChangeShapeType="1"/>
            </p:cNvSpPr>
            <p:nvPr/>
          </p:nvSpPr>
          <p:spPr bwMode="auto">
            <a:xfrm>
              <a:off x="8064" y="3115"/>
              <a:ext cx="0" cy="40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164"/>
            <p:cNvSpPr>
              <a:spLocks noChangeShapeType="1"/>
            </p:cNvSpPr>
            <p:nvPr/>
          </p:nvSpPr>
          <p:spPr bwMode="auto">
            <a:xfrm>
              <a:off x="8064" y="3130"/>
              <a:ext cx="368" cy="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165"/>
            <p:cNvSpPr>
              <a:spLocks noChangeShapeType="1"/>
            </p:cNvSpPr>
            <p:nvPr/>
          </p:nvSpPr>
          <p:spPr bwMode="auto">
            <a:xfrm flipV="1">
              <a:off x="8064" y="3259"/>
              <a:ext cx="368" cy="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166"/>
            <p:cNvSpPr>
              <a:spLocks noChangeShapeType="1"/>
            </p:cNvSpPr>
            <p:nvPr/>
          </p:nvSpPr>
          <p:spPr bwMode="auto">
            <a:xfrm>
              <a:off x="8432" y="3173"/>
              <a:ext cx="0" cy="8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167"/>
            <p:cNvSpPr txBox="1">
              <a:spLocks noChangeArrowheads="1"/>
            </p:cNvSpPr>
            <p:nvPr/>
          </p:nvSpPr>
          <p:spPr bwMode="auto">
            <a:xfrm>
              <a:off x="8085" y="3136"/>
              <a:ext cx="27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836" tIns="40417" rIns="80836" bIns="40417">
              <a:spAutoFit/>
            </a:bodyPr>
            <a:lstStyle>
              <a:lvl1pPr defTabSz="555625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555625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555625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555625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555625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5556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5556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5556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5556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sz="800" b="1">
                  <a:latin typeface="Calibri" pitchFamily="34" charset="0"/>
                </a:rPr>
                <a:t>ПЧ</a:t>
              </a:r>
            </a:p>
          </p:txBody>
        </p:sp>
      </p:grpSp>
      <p:grpSp>
        <p:nvGrpSpPr>
          <p:cNvPr id="31" name="Group 248"/>
          <p:cNvGrpSpPr>
            <a:grpSpLocks/>
          </p:cNvGrpSpPr>
          <p:nvPr/>
        </p:nvGrpSpPr>
        <p:grpSpPr bwMode="auto">
          <a:xfrm>
            <a:off x="5990893" y="3772088"/>
            <a:ext cx="247650" cy="233363"/>
            <a:chOff x="1968" y="1872"/>
            <a:chExt cx="384" cy="336"/>
          </a:xfrm>
        </p:grpSpPr>
        <p:sp>
          <p:nvSpPr>
            <p:cNvPr id="32" name="Rectangle 249"/>
            <p:cNvSpPr>
              <a:spLocks noChangeArrowheads="1"/>
            </p:cNvSpPr>
            <p:nvPr/>
          </p:nvSpPr>
          <p:spPr bwMode="auto">
            <a:xfrm>
              <a:off x="1968" y="2064"/>
              <a:ext cx="384" cy="1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1660" tIns="60830" rIns="121660" bIns="60830" anchor="ctr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33" name="AutoShape 250"/>
            <p:cNvSpPr>
              <a:spLocks noChangeArrowheads="1"/>
            </p:cNvSpPr>
            <p:nvPr/>
          </p:nvSpPr>
          <p:spPr bwMode="auto">
            <a:xfrm>
              <a:off x="1968" y="1872"/>
              <a:ext cx="384" cy="19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1660" tIns="60830" rIns="121660" bIns="60830" anchor="ctr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-94700" y="3839425"/>
            <a:ext cx="1458305" cy="1447012"/>
            <a:chOff x="5077" y="3469"/>
            <a:chExt cx="1448" cy="1592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436" y="3469"/>
              <a:ext cx="4" cy="220"/>
            </a:xfrm>
            <a:prstGeom prst="rect">
              <a:avLst/>
            </a:prstGeom>
            <a:solidFill>
              <a:srgbClr val="FCE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687" tIns="50338" rIns="100687" bIns="50338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5436" y="3689"/>
              <a:ext cx="1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5676" tIns="37838" rIns="75676" bIns="37838"/>
            <a:lstStyle/>
            <a:p>
              <a:endParaRPr lang="ru-RU"/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5436" y="3689"/>
              <a:ext cx="4" cy="4"/>
            </a:xfrm>
            <a:prstGeom prst="rect">
              <a:avLst/>
            </a:prstGeom>
            <a:solidFill>
              <a:srgbClr val="FCE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687" tIns="50338" rIns="100687" bIns="50338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5754" y="3689"/>
              <a:ext cx="0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5676" tIns="37838" rIns="75676" bIns="37838"/>
            <a:lstStyle/>
            <a:p>
              <a:endParaRPr lang="ru-RU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5754" y="3689"/>
              <a:ext cx="4" cy="4"/>
            </a:xfrm>
            <a:prstGeom prst="rect">
              <a:avLst/>
            </a:prstGeom>
            <a:solidFill>
              <a:srgbClr val="FCE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687" tIns="50338" rIns="100687" bIns="50338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41" name="AutoShape 89"/>
            <p:cNvSpPr>
              <a:spLocks noChangeAspect="1" noChangeArrowheads="1" noTextEdit="1"/>
            </p:cNvSpPr>
            <p:nvPr/>
          </p:nvSpPr>
          <p:spPr bwMode="auto">
            <a:xfrm>
              <a:off x="5265" y="4171"/>
              <a:ext cx="1260" cy="890"/>
            </a:xfrm>
            <a:prstGeom prst="rect">
              <a:avLst/>
            </a:prstGeom>
            <a:solidFill>
              <a:srgbClr val="FCEDB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Rectangle 90"/>
            <p:cNvSpPr>
              <a:spLocks noChangeArrowheads="1"/>
            </p:cNvSpPr>
            <p:nvPr/>
          </p:nvSpPr>
          <p:spPr bwMode="auto">
            <a:xfrm>
              <a:off x="5077" y="3479"/>
              <a:ext cx="5" cy="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60" tIns="60830" rIns="121660" bIns="60830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43" name="Line 91"/>
            <p:cNvSpPr>
              <a:spLocks noChangeShapeType="1"/>
            </p:cNvSpPr>
            <p:nvPr/>
          </p:nvSpPr>
          <p:spPr bwMode="auto">
            <a:xfrm>
              <a:off x="5482" y="3479"/>
              <a:ext cx="0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Rectangle 92"/>
            <p:cNvSpPr>
              <a:spLocks noChangeArrowheads="1"/>
            </p:cNvSpPr>
            <p:nvPr/>
          </p:nvSpPr>
          <p:spPr bwMode="auto">
            <a:xfrm>
              <a:off x="6316" y="3656"/>
              <a:ext cx="4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60" tIns="60830" rIns="121660" bIns="60830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45" name="Line 93"/>
            <p:cNvSpPr>
              <a:spLocks noChangeShapeType="1"/>
            </p:cNvSpPr>
            <p:nvPr/>
          </p:nvSpPr>
          <p:spPr bwMode="auto">
            <a:xfrm>
              <a:off x="6320" y="365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Rectangle 94"/>
            <p:cNvSpPr>
              <a:spLocks noChangeArrowheads="1"/>
            </p:cNvSpPr>
            <p:nvPr/>
          </p:nvSpPr>
          <p:spPr bwMode="auto">
            <a:xfrm>
              <a:off x="6320" y="3656"/>
              <a:ext cx="4" cy="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60" tIns="60830" rIns="121660" bIns="60830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>
              <a:off x="6320" y="365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6320" y="3657"/>
              <a:ext cx="4" cy="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60" tIns="60830" rIns="121660" bIns="60830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49" name="Rectangle 98"/>
            <p:cNvSpPr>
              <a:spLocks noChangeArrowheads="1"/>
            </p:cNvSpPr>
            <p:nvPr/>
          </p:nvSpPr>
          <p:spPr bwMode="auto">
            <a:xfrm>
              <a:off x="5539" y="3643"/>
              <a:ext cx="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50" name="Rectangle 99"/>
            <p:cNvSpPr>
              <a:spLocks noChangeArrowheads="1"/>
            </p:cNvSpPr>
            <p:nvPr/>
          </p:nvSpPr>
          <p:spPr bwMode="auto">
            <a:xfrm>
              <a:off x="5544" y="3714"/>
              <a:ext cx="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5535" y="4616"/>
              <a:ext cx="82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831850"/>
              <a:r>
                <a:rPr lang="ru-RU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центральная районная</a:t>
              </a:r>
            </a:p>
            <a:p>
              <a:pPr defTabSz="831850"/>
              <a:r>
                <a:rPr lang="ru-RU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больница 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02"/>
            <p:cNvSpPr>
              <a:spLocks noChangeArrowheads="1"/>
            </p:cNvSpPr>
            <p:nvPr/>
          </p:nvSpPr>
          <p:spPr bwMode="auto">
            <a:xfrm>
              <a:off x="5323" y="3853"/>
              <a:ext cx="105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831850"/>
              <a:r>
                <a:rPr lang="ru-RU" sz="1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6334" y="3529"/>
              <a:ext cx="4" cy="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60" tIns="60830" rIns="121660" bIns="60830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54" name="Rectangle 104"/>
            <p:cNvSpPr>
              <a:spLocks noChangeArrowheads="1"/>
            </p:cNvSpPr>
            <p:nvPr/>
          </p:nvSpPr>
          <p:spPr bwMode="auto">
            <a:xfrm>
              <a:off x="5530" y="3529"/>
              <a:ext cx="5" cy="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60" tIns="60830" rIns="121660" bIns="60830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55" name="Line 105"/>
            <p:cNvSpPr>
              <a:spLocks noChangeShapeType="1"/>
            </p:cNvSpPr>
            <p:nvPr/>
          </p:nvSpPr>
          <p:spPr bwMode="auto">
            <a:xfrm>
              <a:off x="6338" y="3529"/>
              <a:ext cx="0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Rectangle 106"/>
            <p:cNvSpPr>
              <a:spLocks noChangeArrowheads="1"/>
            </p:cNvSpPr>
            <p:nvPr/>
          </p:nvSpPr>
          <p:spPr bwMode="auto">
            <a:xfrm>
              <a:off x="6338" y="3529"/>
              <a:ext cx="4" cy="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60" tIns="60830" rIns="121660" bIns="60830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57" name="Line 107"/>
            <p:cNvSpPr>
              <a:spLocks noChangeShapeType="1"/>
            </p:cNvSpPr>
            <p:nvPr/>
          </p:nvSpPr>
          <p:spPr bwMode="auto">
            <a:xfrm>
              <a:off x="6338" y="3530"/>
              <a:ext cx="0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Rectangle 108"/>
            <p:cNvSpPr>
              <a:spLocks noChangeArrowheads="1"/>
            </p:cNvSpPr>
            <p:nvPr/>
          </p:nvSpPr>
          <p:spPr bwMode="auto">
            <a:xfrm>
              <a:off x="6338" y="3530"/>
              <a:ext cx="4" cy="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60" tIns="60830" rIns="121660" bIns="60830"/>
            <a:lstStyle/>
            <a:p>
              <a:pPr defTabSz="831850"/>
              <a:endParaRPr lang="ru-RU">
                <a:latin typeface="Calibri" pitchFamily="34" charset="0"/>
              </a:endParaRPr>
            </a:p>
          </p:txBody>
        </p:sp>
        <p:grpSp>
          <p:nvGrpSpPr>
            <p:cNvPr id="59" name="Group 111"/>
            <p:cNvGrpSpPr>
              <a:grpSpLocks/>
            </p:cNvGrpSpPr>
            <p:nvPr/>
          </p:nvGrpSpPr>
          <p:grpSpPr bwMode="auto">
            <a:xfrm>
              <a:off x="5293" y="4798"/>
              <a:ext cx="122" cy="142"/>
              <a:chOff x="2261" y="4041"/>
              <a:chExt cx="389" cy="377"/>
            </a:xfrm>
          </p:grpSpPr>
          <p:sp>
            <p:nvSpPr>
              <p:cNvPr id="71" name="Rectangle 112"/>
              <p:cNvSpPr>
                <a:spLocks noChangeArrowheads="1"/>
              </p:cNvSpPr>
              <p:nvPr/>
            </p:nvSpPr>
            <p:spPr bwMode="auto">
              <a:xfrm>
                <a:off x="2261" y="4272"/>
                <a:ext cx="383" cy="1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1660" tIns="60830" rIns="121660" bIns="60830" anchor="ctr"/>
              <a:lstStyle/>
              <a:p>
                <a:pPr defTabSz="831850"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" name="AutoShape 113"/>
              <p:cNvSpPr>
                <a:spLocks noChangeArrowheads="1"/>
              </p:cNvSpPr>
              <p:nvPr/>
            </p:nvSpPr>
            <p:spPr bwMode="auto">
              <a:xfrm>
                <a:off x="2266" y="4041"/>
                <a:ext cx="384" cy="19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1660" tIns="60830" rIns="121660" bIns="60830" anchor="ctr"/>
              <a:lstStyle/>
              <a:p>
                <a:pPr defTabSz="831850"/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60" name="Rectangle 143"/>
            <p:cNvSpPr>
              <a:spLocks noChangeArrowheads="1"/>
            </p:cNvSpPr>
            <p:nvPr/>
          </p:nvSpPr>
          <p:spPr bwMode="auto">
            <a:xfrm>
              <a:off x="5549" y="4092"/>
              <a:ext cx="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61" name="Rectangle 145"/>
            <p:cNvSpPr>
              <a:spLocks noChangeArrowheads="1"/>
            </p:cNvSpPr>
            <p:nvPr/>
          </p:nvSpPr>
          <p:spPr bwMode="auto">
            <a:xfrm>
              <a:off x="5539" y="3810"/>
              <a:ext cx="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62" name="Rectangle 152"/>
            <p:cNvSpPr>
              <a:spLocks noChangeArrowheads="1"/>
            </p:cNvSpPr>
            <p:nvPr/>
          </p:nvSpPr>
          <p:spPr bwMode="auto">
            <a:xfrm>
              <a:off x="5562" y="3907"/>
              <a:ext cx="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63" name="Rectangle 158"/>
            <p:cNvSpPr>
              <a:spLocks noChangeArrowheads="1"/>
            </p:cNvSpPr>
            <p:nvPr/>
          </p:nvSpPr>
          <p:spPr bwMode="auto">
            <a:xfrm>
              <a:off x="5554" y="3984"/>
              <a:ext cx="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31850"/>
              <a:endParaRPr lang="ru-RU">
                <a:latin typeface="Calibri" pitchFamily="34" charset="0"/>
              </a:endParaRPr>
            </a:p>
          </p:txBody>
        </p:sp>
        <p:sp>
          <p:nvSpPr>
            <p:cNvPr id="64" name="Rectangle 161"/>
            <p:cNvSpPr>
              <a:spLocks noChangeArrowheads="1"/>
            </p:cNvSpPr>
            <p:nvPr/>
          </p:nvSpPr>
          <p:spPr bwMode="auto">
            <a:xfrm>
              <a:off x="5680" y="4302"/>
              <a:ext cx="63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831850"/>
              <a:r>
                <a:rPr lang="ru-RU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пожарная часть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" name="Group 162"/>
            <p:cNvGrpSpPr>
              <a:grpSpLocks/>
            </p:cNvGrpSpPr>
            <p:nvPr/>
          </p:nvGrpSpPr>
          <p:grpSpPr bwMode="auto">
            <a:xfrm>
              <a:off x="5349" y="4277"/>
              <a:ext cx="305" cy="284"/>
              <a:chOff x="8295" y="3914"/>
              <a:chExt cx="468" cy="441"/>
            </a:xfrm>
          </p:grpSpPr>
          <p:sp>
            <p:nvSpPr>
              <p:cNvPr id="66" name="Line 163"/>
              <p:cNvSpPr>
                <a:spLocks noChangeShapeType="1"/>
              </p:cNvSpPr>
              <p:nvPr/>
            </p:nvSpPr>
            <p:spPr bwMode="auto">
              <a:xfrm>
                <a:off x="8364" y="3952"/>
                <a:ext cx="0" cy="4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Line 164"/>
              <p:cNvSpPr>
                <a:spLocks noChangeShapeType="1"/>
              </p:cNvSpPr>
              <p:nvPr/>
            </p:nvSpPr>
            <p:spPr bwMode="auto">
              <a:xfrm>
                <a:off x="8364" y="3952"/>
                <a:ext cx="368" cy="4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Line 165"/>
              <p:cNvSpPr>
                <a:spLocks noChangeShapeType="1"/>
              </p:cNvSpPr>
              <p:nvPr/>
            </p:nvSpPr>
            <p:spPr bwMode="auto">
              <a:xfrm flipV="1">
                <a:off x="8295" y="3995"/>
                <a:ext cx="468" cy="15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Text Box 167"/>
              <p:cNvSpPr txBox="1">
                <a:spLocks noChangeArrowheads="1"/>
              </p:cNvSpPr>
              <p:nvPr/>
            </p:nvSpPr>
            <p:spPr bwMode="auto">
              <a:xfrm>
                <a:off x="8318" y="3914"/>
                <a:ext cx="27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836" tIns="40417" rIns="80836" bIns="40417">
                <a:spAutoFit/>
              </a:bodyPr>
              <a:lstStyle>
                <a:lvl1pPr defTabSz="555625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555625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555625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555625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555625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5556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5556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5556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5556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800" b="1" dirty="0">
                    <a:latin typeface="Calibri" pitchFamily="34" charset="0"/>
                  </a:rPr>
                  <a:t>ПЧ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6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475" y="4042345"/>
            <a:ext cx="4305477" cy="249324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3876" y="1052736"/>
            <a:ext cx="5006581" cy="1198305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>
              <a:defRPr/>
            </a:pPr>
            <a:r>
              <a:rPr lang="ru-RU" sz="19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396020, Воронежская область, р. п. Рамонь, 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ул. 50 лет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ВЛКСМ д.5,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47340) 2-12-16, 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 (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47340) 2-13-40</a:t>
            </a:r>
            <a:endParaRPr lang="ru-RU" sz="19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27" descr="IMGP15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5" y="1056666"/>
            <a:ext cx="4161461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5475" y="4093167"/>
            <a:ext cx="4248150" cy="9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8" rIns="91374" bIns="45688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ЕДДС расположена на 1 этаже здания администрации Рамонского района Воронежской области.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44138" y="5262583"/>
            <a:ext cx="4248150" cy="67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8" rIns="91374" bIns="45688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Полезная площадь – 32,6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Площадь зала ОДС- 19,8 м2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004316"/>
              </p:ext>
            </p:extLst>
          </p:nvPr>
        </p:nvGraphicFramePr>
        <p:xfrm>
          <a:off x="4673876" y="2749477"/>
          <a:ext cx="4814749" cy="3610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Презентация" r:id="rId4" imgW="4570501" imgH="3427618" progId="PowerPoint.Show.12">
                  <p:embed/>
                </p:oleObj>
              </mc:Choice>
              <mc:Fallback>
                <p:oleObj name="Презентация" r:id="rId4" imgW="4570501" imgH="3427618" progId="PowerPoint.Show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876" y="2749477"/>
                        <a:ext cx="4814749" cy="3610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4697118" y="2348880"/>
            <a:ext cx="4452938" cy="38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98" tIns="55202" rIns="110398" bIns="5520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СХЕМА РАЗМЕЩЕНИЯ  ЕДДС</a:t>
            </a:r>
            <a:endParaRPr lang="en-US" sz="1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ОРГАНИЗАЦИОННО-ШТАТНАЯ СТРУКТУРА</a:t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РАМОНСКОГО МУНИЦИПАЛЬНОГО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Text Box 3"/>
          <p:cNvSpPr txBox="1">
            <a:spLocks noChangeArrowheads="1"/>
          </p:cNvSpPr>
          <p:nvPr/>
        </p:nvSpPr>
        <p:spPr bwMode="auto">
          <a:xfrm>
            <a:off x="2860072" y="1146976"/>
            <a:ext cx="3377153" cy="609674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2430" tIns="63436" rIns="122430" bIns="63436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27"/>
              </a:spcBef>
              <a:buClr>
                <a:srgbClr val="000000"/>
              </a:buClr>
              <a:buSzPct val="45000"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Начальник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ЕДДС (1)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485" name="Прямая соединительная линия 138"/>
          <p:cNvCxnSpPr>
            <a:cxnSpLocks noChangeShapeType="1"/>
          </p:cNvCxnSpPr>
          <p:nvPr/>
        </p:nvCxnSpPr>
        <p:spPr bwMode="auto">
          <a:xfrm flipH="1">
            <a:off x="920552" y="2785722"/>
            <a:ext cx="5716892" cy="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" name="Прямая соединительная линия 136"/>
          <p:cNvCxnSpPr>
            <a:cxnSpLocks noChangeShapeType="1"/>
          </p:cNvCxnSpPr>
          <p:nvPr/>
        </p:nvCxnSpPr>
        <p:spPr bwMode="auto">
          <a:xfrm flipV="1">
            <a:off x="4453421" y="1756650"/>
            <a:ext cx="0" cy="73008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" name="Прямая соединительная линия 136"/>
          <p:cNvCxnSpPr>
            <a:cxnSpLocks noChangeShapeType="1"/>
            <a:endCxn id="105" idx="0"/>
          </p:cNvCxnSpPr>
          <p:nvPr/>
        </p:nvCxnSpPr>
        <p:spPr bwMode="auto">
          <a:xfrm flipH="1">
            <a:off x="6637444" y="2785722"/>
            <a:ext cx="5648" cy="1103581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8064831" y="3889303"/>
            <a:ext cx="1640696" cy="701414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0" tIns="54104" rIns="0" bIns="54104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Оперативный дежурный ЕДДС1/ оператор системы-112(1)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5" name="Text Box 34"/>
          <p:cNvSpPr txBox="1">
            <a:spLocks noChangeArrowheads="1"/>
          </p:cNvSpPr>
          <p:nvPr/>
        </p:nvSpPr>
        <p:spPr bwMode="auto">
          <a:xfrm>
            <a:off x="5817096" y="3889303"/>
            <a:ext cx="1640696" cy="701414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0" tIns="54104" rIns="0" bIns="54104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Оперативный дежурный ЕДДС 1/ оператор  системы-112(1)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07" name="Прямая соединительная линия 138"/>
          <p:cNvCxnSpPr>
            <a:cxnSpLocks noChangeShapeType="1"/>
          </p:cNvCxnSpPr>
          <p:nvPr/>
        </p:nvCxnSpPr>
        <p:spPr bwMode="auto">
          <a:xfrm flipH="1">
            <a:off x="6643092" y="2785722"/>
            <a:ext cx="2247734" cy="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Прямая соединительная линия 136"/>
          <p:cNvCxnSpPr>
            <a:cxnSpLocks noChangeShapeType="1"/>
          </p:cNvCxnSpPr>
          <p:nvPr/>
        </p:nvCxnSpPr>
        <p:spPr bwMode="auto">
          <a:xfrm>
            <a:off x="920552" y="2778998"/>
            <a:ext cx="0" cy="1068933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" name="Text Box 8"/>
          <p:cNvSpPr txBox="1">
            <a:spLocks noChangeArrowheads="1"/>
          </p:cNvSpPr>
          <p:nvPr/>
        </p:nvSpPr>
        <p:spPr bwMode="auto">
          <a:xfrm>
            <a:off x="3579021" y="2486730"/>
            <a:ext cx="2027996" cy="667280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2430" tIns="63436" rIns="122430" bIns="63436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Старший оперативный дежурный</a:t>
            </a:r>
            <a:r>
              <a:rPr lang="en-US" sz="12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оператор системы -112  (1)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" name="Text Box 34"/>
          <p:cNvSpPr txBox="1">
            <a:spLocks noChangeArrowheads="1"/>
          </p:cNvSpPr>
          <p:nvPr/>
        </p:nvSpPr>
        <p:spPr bwMode="auto">
          <a:xfrm>
            <a:off x="200472" y="3889302"/>
            <a:ext cx="1640696" cy="701415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0" tIns="54104" rIns="0" bIns="54104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Оперативный дежурный</a:t>
            </a:r>
          </a:p>
          <a:p>
            <a:pPr algn="ctr">
              <a:buClr>
                <a:srgbClr val="000000"/>
              </a:buClr>
              <a:buSzPct val="45000"/>
            </a:pPr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ЕДДС 1/ оператор системы-112 (1)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2216696" y="3889303"/>
            <a:ext cx="1640696" cy="701414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0" tIns="54104" rIns="0" bIns="54104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Оперативный дежурный ЕДДС 1/оператор  системы-112 (1)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24" name="Прямая соединительная линия 136"/>
          <p:cNvCxnSpPr>
            <a:cxnSpLocks noChangeShapeType="1"/>
            <a:endCxn id="104" idx="0"/>
          </p:cNvCxnSpPr>
          <p:nvPr/>
        </p:nvCxnSpPr>
        <p:spPr bwMode="auto">
          <a:xfrm>
            <a:off x="8885179" y="3667946"/>
            <a:ext cx="0" cy="22135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91613"/>
              </p:ext>
            </p:extLst>
          </p:nvPr>
        </p:nvGraphicFramePr>
        <p:xfrm>
          <a:off x="200471" y="5229201"/>
          <a:ext cx="9505058" cy="154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471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персоналом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 персонала ЕДДС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Обучение персонала ЕДДС (в учебных заведениях, лицензированных на обучение в области ГО и ЧС)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штату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списку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укомплектованности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высшее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специальное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персонала с высшим образованием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персонала, прошедшего обучение,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Планируется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обучить до конца текущего года, чел.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персонала, прошедшего обучение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27" name="Прямая соединительная линия 136"/>
          <p:cNvCxnSpPr>
            <a:cxnSpLocks noChangeShapeType="1"/>
          </p:cNvCxnSpPr>
          <p:nvPr/>
        </p:nvCxnSpPr>
        <p:spPr bwMode="auto">
          <a:xfrm flipH="1">
            <a:off x="8885180" y="2785722"/>
            <a:ext cx="5646" cy="1062209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Прямая соединительная линия 136"/>
          <p:cNvCxnSpPr>
            <a:cxnSpLocks noChangeShapeType="1"/>
          </p:cNvCxnSpPr>
          <p:nvPr/>
        </p:nvCxnSpPr>
        <p:spPr bwMode="auto">
          <a:xfrm flipH="1">
            <a:off x="3025958" y="2778998"/>
            <a:ext cx="11086" cy="1068933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17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ДЕЖУРНОЙ СМЕНЫ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РАМОНСКОГО МУНИЦИПАЛЬНОГО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42871"/>
              </p:ext>
            </p:extLst>
          </p:nvPr>
        </p:nvGraphicFramePr>
        <p:xfrm>
          <a:off x="128464" y="1013258"/>
          <a:ext cx="9649072" cy="1214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74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Занимаемая должность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Смена 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Смена 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Смена 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Смена 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Оперативный дежурный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ЕДДС/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Система-112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ПОЛИЩУК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Марина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Викторовна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Ширяева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Екатерина Сергеевна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НОСОВА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Жанна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Геннадьевна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ВОРОНЦОВА 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Вера Владимировна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ПОПЛАУХИНА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Светлана Ивановна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КУЛИКОВА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Елена Анатольевна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ПРИВАЛОВА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Ольга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Борисовна 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Емолаева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Оксана Сергеевна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1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Ежедневно на круглосуточное дежурство заступает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7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DolbilovAV\Desktop\фотки\фото ЕДДС\ЕДДС фото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1" y="3260509"/>
            <a:ext cx="4870725" cy="30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lbilovAV\Desktop\фотки\фото ЕДДС\фоточ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3260509"/>
            <a:ext cx="4454811" cy="30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 И ПРОГРАММНОЕ ОБЕСПЕЧЕНИЕ </a:t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РАМОНСКОГО РАЙОНА ВОРОНЕЖСКОЙ ОБЛАСТИ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28023"/>
              </p:ext>
            </p:extLst>
          </p:nvPr>
        </p:nvGraphicFramePr>
        <p:xfrm>
          <a:off x="272481" y="908720"/>
          <a:ext cx="4680521" cy="119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Стационарная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ТАКТ-202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Возимая  Такт-201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Носимая Такт-301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100 %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07061"/>
              </p:ext>
            </p:extLst>
          </p:nvPr>
        </p:nvGraphicFramePr>
        <p:xfrm>
          <a:off x="5097016" y="908720"/>
          <a:ext cx="4680521" cy="119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компьютер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сканер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26712"/>
              </p:ext>
            </p:extLst>
          </p:nvPr>
        </p:nvGraphicFramePr>
        <p:xfrm>
          <a:off x="5097016" y="2246393"/>
          <a:ext cx="4680521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923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41615"/>
              </p:ext>
            </p:extLst>
          </p:nvPr>
        </p:nvGraphicFramePr>
        <p:xfrm>
          <a:off x="272480" y="2246393"/>
          <a:ext cx="4680521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П-166, АСО-8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МСО-4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С-40/ С-28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9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65704"/>
              </p:ext>
            </p:extLst>
          </p:nvPr>
        </p:nvGraphicFramePr>
        <p:xfrm>
          <a:off x="272480" y="3542537"/>
          <a:ext cx="4680521" cy="1282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Регистр. записи, вход. 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исход.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переговоров (</a:t>
                      </a:r>
                      <a:r>
                        <a:rPr lang="en-US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SpRecord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9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05961"/>
              </p:ext>
            </p:extLst>
          </p:nvPr>
        </p:nvGraphicFramePr>
        <p:xfrm>
          <a:off x="5097016" y="3542536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RST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61253"/>
              </p:ext>
            </p:extLst>
          </p:nvPr>
        </p:nvGraphicFramePr>
        <p:xfrm>
          <a:off x="5097016" y="4250804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Глонасс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 школьный автобус)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89981"/>
              </p:ext>
            </p:extLst>
          </p:nvPr>
        </p:nvGraphicFramePr>
        <p:xfrm>
          <a:off x="272480" y="4948917"/>
          <a:ext cx="9505060" cy="183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России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ViPiN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ViPiN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8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ОРГАНИЗАЦИЯ МЕЖВЕДОМСТВЕННОГО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75601"/>
              </p:ext>
            </p:extLst>
          </p:nvPr>
        </p:nvGraphicFramePr>
        <p:xfrm>
          <a:off x="95201" y="1104523"/>
          <a:ext cx="9738055" cy="3621837"/>
        </p:xfrm>
        <a:graphic>
          <a:graphicData uri="http://schemas.openxmlformats.org/drawingml/2006/table">
            <a:tbl>
              <a:tblPr/>
              <a:tblGrid>
                <a:gridCol w="183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55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ФОИВ и другие ведомства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Структурное подразделение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Орган повседневного управления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Конференцсвязь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Наличие нормативной базы взаимодействия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Состояние информационно-технического взаимодействия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ВКС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аудио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Соглашения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Регламенты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Алгоритм (инструкции)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Наличие информационных систем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Доступ ЕДДС к информационным системам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33"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СОСТАВ ТЕРРИТОРИАЛЬНЫХ ПОДРАЗДЕЛЕНИЙ ФОИВ ВХОДЯЩИХ В РСЧС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МЧС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1" algn="just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ПСЧ-53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по охране Рамонского района ФГ КУ «1 отряд федеральной противопожарной службы по Воронежской области»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отсутствуют</a:t>
                      </a:r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ОМВД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1" algn="just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ОМВД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России по Рамонскому району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отсутствуют</a:t>
                      </a:r>
                    </a:p>
                    <a:p>
                      <a:pPr algn="ctr" fontAlgn="ctr"/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Минобороны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1" algn="just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Отдел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военного комиссариата Воронежской области по Рамонскому району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отсутствуют</a:t>
                      </a:r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2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Минтранс 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Воронежский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центр обслуживания ОВД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45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Оперативный дежурный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Система мониторинга  обстановки на объектах воздушного транспорта</a:t>
                      </a:r>
                    </a:p>
                    <a:p>
                      <a:pPr algn="ctr" fontAlgn="ctr"/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1" algn="just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«МТТС» М-4 Дон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Оперативный дежурный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Система мониторинга  обстановки на опасных участках ФАД</a:t>
                      </a:r>
                    </a:p>
                    <a:p>
                      <a:pPr marL="0" algn="ctr" defTabSz="634543" rtl="0" eaLnBrk="1" fontAlgn="ctr" latinLnBrk="0" hangingPunct="1"/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…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1" algn="l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9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ФОИВ РСЧС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оперативный дежурный -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ответственный дежурный -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2" marR="1822" marT="182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0">
    <a:dk1>
      <a:srgbClr val="171616"/>
    </a:dk1>
    <a:lt1>
      <a:sysClr val="window" lastClr="FFFFFF"/>
    </a:lt1>
    <a:dk2>
      <a:srgbClr val="03366C"/>
    </a:dk2>
    <a:lt2>
      <a:srgbClr val="E7E6E6"/>
    </a:lt2>
    <a:accent1>
      <a:srgbClr val="C2DFFD"/>
    </a:accent1>
    <a:accent2>
      <a:srgbClr val="F29054"/>
    </a:accent2>
    <a:accent3>
      <a:srgbClr val="A5A5A5"/>
    </a:accent3>
    <a:accent4>
      <a:srgbClr val="FFC000"/>
    </a:accent4>
    <a:accent5>
      <a:srgbClr val="C480D2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25492</TotalTime>
  <Words>3820</Words>
  <Application>Microsoft Office PowerPoint</Application>
  <PresentationFormat>Лист A4 (210x297 мм)</PresentationFormat>
  <Paragraphs>902</Paragraphs>
  <Slides>27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1_Тема Office</vt:lpstr>
      <vt:lpstr>Презентация</vt:lpstr>
      <vt:lpstr>Visio</vt:lpstr>
      <vt:lpstr>Презентация PowerPoint</vt:lpstr>
      <vt:lpstr>НОРМАТИВНАЯ ПРАВОВАЯ БАЗА ФУНКЦИОНИРОВАНИЯ ЕДДС РАМОНСКОГО МУНИЦИПАЛЬНОГО РАЙОНА ВОРОНЕЖСКОЙ ОБЛАСТИ</vt:lpstr>
      <vt:lpstr>РУКОВОДСТВО  </vt:lpstr>
      <vt:lpstr>КРАТКАЯ  ХАРАКТЕРИСТИКА</vt:lpstr>
      <vt:lpstr>РАЗМЕЩЕНИЕ ЕДДС </vt:lpstr>
      <vt:lpstr>ОРГАНИЗАЦИОННО-ШТАТНАЯ СТРУКТУРА ЕДДС РАМОНСКОГО МУНИЦИПАЛЬНОГО РАЙОНА ВОРОНЕЖСКОЙ ОБЛАСТИ</vt:lpstr>
      <vt:lpstr>СОСТАВ ДЕЖУРНОЙ СМЕНЫ  ЕДДС РАМОНСКОГО МУНИЦИПАЛЬНОГО РАЙОНА ВОРОНЕЖСКОЙ ОБЛАСТИ</vt:lpstr>
      <vt:lpstr>ТЕХНИЧЕСКОЕ ОСНАЩЕНИЕ И ПРОГРАММНОЕ ОБЕСПЕЧЕНИЕ  ЕДДС РАМОНСКОГО РАЙОНА ВОРОНЕЖСКОЙ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И РАЗВИТИЕ АПК «БЕЗОПАСНЫЙ ГОРОД»  В РАМОНСКОМ МУНИЦИПАЛЬНОМ РАЙОНЕ  ВОРОНЕЖСКОЙ ОБЛАСТИ</vt:lpstr>
      <vt:lpstr>ВНЕДРЕНИЕ И РАЗВИТИЕ АПК «БЕЗОПАСНЫЙ ГОРОД»  В РАМОНСКОМ МУНИЦИПАЛЬНОМ РАЙОНЕ  ВОРОНЕЖСКОЙ ОБЛАСТИ</vt:lpstr>
      <vt:lpstr>ВНЕДРЕНИЕ И РАЗВИТИЕ АПК «БЕЗОПАСНЫЙ ГОРОД»  В РАМОНСКОМ МУНИЦИПАЛЬНОМ РАЙОНЕ  ВОРОНЕЖСКОЙ ОБЛАСТИ</vt:lpstr>
      <vt:lpstr>ВНЕДРЕНИЕ И РАЗВИТИЕ АПК «БЕЗОПАСНЫЙ ГОРОД»  В РАМОНСКИЙ МУНИЦИПАЛЬНЫЙ РАЙОН  ВОРОНЕЖСКОЙ ОБЛАСТИ</vt:lpstr>
      <vt:lpstr>Презентация PowerPoint</vt:lpstr>
      <vt:lpstr>СВЕДЕНИЯ ПО ОБЕСПЕЧЕНИЮ НАДЕЖНОСТИ ЭЛЕКТРОСНАБЖЕНИЯ ЕДДС РАМОНСКОГО МУНИЦИПАЛЬНОГО РАЙОНА ВОРОНЕЖСКОЙ ОБЛАСТИ</vt:lpstr>
      <vt:lpstr>Презентация PowerPoint</vt:lpstr>
      <vt:lpstr>Презентация PowerPoint</vt:lpstr>
      <vt:lpstr>Презентация PowerPoint</vt:lpstr>
      <vt:lpstr>ФИНАНСИРОВАНИЕ РАЗВИТИЯ ЕДДС РАМОНСКОГО МУНИЦИПАЛЬНОГО РАЙОНА  ВОРОНЕЖКОЙ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plan4</cp:lastModifiedBy>
  <cp:revision>464</cp:revision>
  <cp:lastPrinted>2016-02-16T10:38:41Z</cp:lastPrinted>
  <dcterms:modified xsi:type="dcterms:W3CDTF">2022-02-08T13:26:05Z</dcterms:modified>
</cp:coreProperties>
</file>